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24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5"/>
  </p:sldMasterIdLst>
  <p:notesMasterIdLst>
    <p:notesMasterId r:id="rId56"/>
  </p:notesMasterIdLst>
  <p:handoutMasterIdLst>
    <p:handoutMasterId r:id="rId57"/>
  </p:handoutMasterIdLst>
  <p:sldIdLst>
    <p:sldId id="259" r:id="rId6"/>
    <p:sldId id="388" r:id="rId7"/>
    <p:sldId id="256" r:id="rId8"/>
    <p:sldId id="262" r:id="rId9"/>
    <p:sldId id="518" r:id="rId10"/>
    <p:sldId id="533" r:id="rId11"/>
    <p:sldId id="434" r:id="rId12"/>
    <p:sldId id="473" r:id="rId13"/>
    <p:sldId id="474" r:id="rId14"/>
    <p:sldId id="476" r:id="rId15"/>
    <p:sldId id="475" r:id="rId16"/>
    <p:sldId id="477" r:id="rId17"/>
    <p:sldId id="478" r:id="rId18"/>
    <p:sldId id="260" r:id="rId19"/>
    <p:sldId id="479" r:id="rId20"/>
    <p:sldId id="519" r:id="rId21"/>
    <p:sldId id="532" r:id="rId22"/>
    <p:sldId id="480" r:id="rId23"/>
    <p:sldId id="481" r:id="rId24"/>
    <p:sldId id="529" r:id="rId25"/>
    <p:sldId id="520" r:id="rId26"/>
    <p:sldId id="531" r:id="rId27"/>
    <p:sldId id="522" r:id="rId28"/>
    <p:sldId id="530" r:id="rId29"/>
    <p:sldId id="524" r:id="rId30"/>
    <p:sldId id="527" r:id="rId31"/>
    <p:sldId id="389" r:id="rId32"/>
    <p:sldId id="391" r:id="rId33"/>
    <p:sldId id="472" r:id="rId34"/>
    <p:sldId id="482" r:id="rId35"/>
    <p:sldId id="484" r:id="rId36"/>
    <p:sldId id="485" r:id="rId37"/>
    <p:sldId id="502" r:id="rId38"/>
    <p:sldId id="504" r:id="rId39"/>
    <p:sldId id="510" r:id="rId40"/>
    <p:sldId id="506" r:id="rId41"/>
    <p:sldId id="512" r:id="rId42"/>
    <p:sldId id="513" r:id="rId43"/>
    <p:sldId id="514" r:id="rId44"/>
    <p:sldId id="501" r:id="rId45"/>
    <p:sldId id="490" r:id="rId46"/>
    <p:sldId id="487" r:id="rId47"/>
    <p:sldId id="488" r:id="rId48"/>
    <p:sldId id="423" r:id="rId49"/>
    <p:sldId id="491" r:id="rId50"/>
    <p:sldId id="489" r:id="rId51"/>
    <p:sldId id="424" r:id="rId52"/>
    <p:sldId id="425" r:id="rId53"/>
    <p:sldId id="517" r:id="rId54"/>
    <p:sldId id="261" r:id="rId5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290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E4CA"/>
    <a:srgbClr val="E2231A"/>
    <a:srgbClr val="86786F"/>
    <a:srgbClr val="349C83"/>
    <a:srgbClr val="339D9A"/>
    <a:srgbClr val="B3EA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4" autoAdjust="0"/>
    <p:restoredTop sz="67665" autoAdjust="0"/>
  </p:normalViewPr>
  <p:slideViewPr>
    <p:cSldViewPr snapToGrid="0" snapToObjects="1">
      <p:cViewPr varScale="1">
        <p:scale>
          <a:sx n="74" d="100"/>
          <a:sy n="74" d="100"/>
        </p:scale>
        <p:origin x="1860" y="72"/>
      </p:cViewPr>
      <p:guideLst>
        <p:guide orient="horz" pos="2184"/>
        <p:guide pos="2904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142" d="100"/>
          <a:sy n="142" d="100"/>
        </p:scale>
        <p:origin x="-4160" y="-12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presProps" Target="presProps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handoutMaster" Target="handoutMasters/handoutMaster1.xml"/><Relationship Id="rId61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theme" Target="theme/theme1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AAFB615-AC47-44C0-9D78-CA05DF265F6E}" type="doc">
      <dgm:prSet loTypeId="urn:diagrams.loki3.com/BracketList+Icon" loCatId="list" qsTypeId="urn:microsoft.com/office/officeart/2005/8/quickstyle/simple1" qsCatId="simple" csTypeId="urn:microsoft.com/office/officeart/2005/8/colors/accent2_5" csCatId="accent2" phldr="1"/>
      <dgm:spPr/>
      <dgm:t>
        <a:bodyPr/>
        <a:lstStyle/>
        <a:p>
          <a:endParaRPr lang="en-US"/>
        </a:p>
      </dgm:t>
    </dgm:pt>
    <dgm:pt modelId="{9DC08C49-E922-49E4-BF09-3633A2339A0D}">
      <dgm:prSet phldrT="[Text]"/>
      <dgm:spPr/>
      <dgm:t>
        <a:bodyPr/>
        <a:lstStyle/>
        <a:p>
          <a:r>
            <a:rPr lang="en-US" dirty="0" smtClean="0"/>
            <a:t>CO</a:t>
          </a:r>
          <a:endParaRPr lang="en-US" dirty="0"/>
        </a:p>
      </dgm:t>
    </dgm:pt>
    <dgm:pt modelId="{5BF84E22-AA04-4BCE-8FAE-FAC8F7E715D5}" type="parTrans" cxnId="{9CD48F12-F72C-4F97-AABB-F0CF9537145D}">
      <dgm:prSet/>
      <dgm:spPr/>
      <dgm:t>
        <a:bodyPr/>
        <a:lstStyle/>
        <a:p>
          <a:endParaRPr lang="en-US"/>
        </a:p>
      </dgm:t>
    </dgm:pt>
    <dgm:pt modelId="{2C5528E6-50F6-4DA6-BCA8-0A8B0E6A8193}" type="sibTrans" cxnId="{9CD48F12-F72C-4F97-AABB-F0CF9537145D}">
      <dgm:prSet/>
      <dgm:spPr/>
      <dgm:t>
        <a:bodyPr/>
        <a:lstStyle/>
        <a:p>
          <a:endParaRPr lang="en-US"/>
        </a:p>
      </dgm:t>
    </dgm:pt>
    <dgm:pt modelId="{45BF93D5-A70E-4BBE-9D7A-8A6F76DEBE4F}">
      <dgm:prSet phldrT="[Text]"/>
      <dgm:spPr/>
      <dgm:t>
        <a:bodyPr/>
        <a:lstStyle/>
        <a:p>
          <a:r>
            <a:rPr lang="en-US" dirty="0" smtClean="0"/>
            <a:t>Demographics</a:t>
          </a:r>
          <a:endParaRPr lang="en-US" dirty="0"/>
        </a:p>
      </dgm:t>
    </dgm:pt>
    <dgm:pt modelId="{6D030D2C-EDCB-45BF-9ACA-B423CABB9B45}" type="parTrans" cxnId="{F887C7F4-B71E-4B17-9E07-D48C6E333F17}">
      <dgm:prSet/>
      <dgm:spPr/>
      <dgm:t>
        <a:bodyPr/>
        <a:lstStyle/>
        <a:p>
          <a:endParaRPr lang="en-US"/>
        </a:p>
      </dgm:t>
    </dgm:pt>
    <dgm:pt modelId="{C58AAA11-DAD4-4F73-9C18-DC227B5E1776}" type="sibTrans" cxnId="{F887C7F4-B71E-4B17-9E07-D48C6E333F17}">
      <dgm:prSet/>
      <dgm:spPr/>
      <dgm:t>
        <a:bodyPr/>
        <a:lstStyle/>
        <a:p>
          <a:endParaRPr lang="en-US"/>
        </a:p>
      </dgm:t>
    </dgm:pt>
    <dgm:pt modelId="{871D01FC-A17E-4214-8428-E4641992A0C4}">
      <dgm:prSet phldrT="[Text]"/>
      <dgm:spPr/>
      <dgm:t>
        <a:bodyPr/>
        <a:lstStyle/>
        <a:p>
          <a:r>
            <a:rPr lang="en-US" dirty="0" smtClean="0"/>
            <a:t>Subject Elements</a:t>
          </a:r>
          <a:endParaRPr lang="en-US" dirty="0"/>
        </a:p>
      </dgm:t>
    </dgm:pt>
    <dgm:pt modelId="{A9D794E0-3F1B-4164-8483-38492C39625A}" type="parTrans" cxnId="{D34A0DA9-8B75-4EAC-8454-C72FA02E995B}">
      <dgm:prSet/>
      <dgm:spPr/>
      <dgm:t>
        <a:bodyPr/>
        <a:lstStyle/>
        <a:p>
          <a:endParaRPr lang="en-US"/>
        </a:p>
      </dgm:t>
    </dgm:pt>
    <dgm:pt modelId="{86F12D6F-5175-4A33-ACB8-5867790033E2}" type="sibTrans" cxnId="{D34A0DA9-8B75-4EAC-8454-C72FA02E995B}">
      <dgm:prSet/>
      <dgm:spPr/>
      <dgm:t>
        <a:bodyPr/>
        <a:lstStyle/>
        <a:p>
          <a:endParaRPr lang="en-US"/>
        </a:p>
      </dgm:t>
    </dgm:pt>
    <dgm:pt modelId="{4F8A4B3E-CD69-4D79-9759-7344BD6F830B}">
      <dgm:prSet phldrT="[Text]"/>
      <dgm:spPr/>
      <dgm:t>
        <a:bodyPr/>
        <a:lstStyle/>
        <a:p>
          <a:r>
            <a:rPr lang="en-US" dirty="0" smtClean="0"/>
            <a:t>Subject Visits</a:t>
          </a:r>
          <a:endParaRPr lang="en-US" dirty="0"/>
        </a:p>
      </dgm:t>
    </dgm:pt>
    <dgm:pt modelId="{CC100E16-45F0-4F68-BBAF-3B40D3CF7F06}" type="parTrans" cxnId="{862C642D-9B5D-40C0-AFAE-D79EA6428E29}">
      <dgm:prSet/>
      <dgm:spPr/>
      <dgm:t>
        <a:bodyPr/>
        <a:lstStyle/>
        <a:p>
          <a:endParaRPr lang="en-US"/>
        </a:p>
      </dgm:t>
    </dgm:pt>
    <dgm:pt modelId="{E55108A5-2EF6-474F-996F-19DA7537F38B}" type="sibTrans" cxnId="{862C642D-9B5D-40C0-AFAE-D79EA6428E29}">
      <dgm:prSet/>
      <dgm:spPr/>
      <dgm:t>
        <a:bodyPr/>
        <a:lstStyle/>
        <a:p>
          <a:endParaRPr lang="en-US"/>
        </a:p>
      </dgm:t>
    </dgm:pt>
    <dgm:pt modelId="{9D786CE2-A670-4F42-AE9F-C79FD15889EA}">
      <dgm:prSet phldrT="[Text]"/>
      <dgm:spPr/>
      <dgm:t>
        <a:bodyPr/>
        <a:lstStyle/>
        <a:p>
          <a:r>
            <a:rPr lang="en-US" dirty="0" smtClean="0"/>
            <a:t>SE</a:t>
          </a:r>
          <a:endParaRPr lang="en-US" dirty="0"/>
        </a:p>
      </dgm:t>
    </dgm:pt>
    <dgm:pt modelId="{42B93CB3-DA1C-46AB-8443-377ADEDBD454}" type="parTrans" cxnId="{F58D3489-803F-4B3F-9929-1980C3999CBA}">
      <dgm:prSet/>
      <dgm:spPr/>
      <dgm:t>
        <a:bodyPr/>
        <a:lstStyle/>
        <a:p>
          <a:endParaRPr lang="en-US"/>
        </a:p>
      </dgm:t>
    </dgm:pt>
    <dgm:pt modelId="{9BD56592-A960-49D2-BAE0-2242A3263CE1}" type="sibTrans" cxnId="{F58D3489-803F-4B3F-9929-1980C3999CBA}">
      <dgm:prSet/>
      <dgm:spPr/>
      <dgm:t>
        <a:bodyPr/>
        <a:lstStyle/>
        <a:p>
          <a:endParaRPr lang="en-US"/>
        </a:p>
      </dgm:t>
    </dgm:pt>
    <dgm:pt modelId="{484714C6-9B0B-4AE6-B4AB-0FCD28BE75EB}">
      <dgm:prSet phldrT="[Text]"/>
      <dgm:spPr/>
      <dgm:t>
        <a:bodyPr/>
        <a:lstStyle/>
        <a:p>
          <a:r>
            <a:rPr lang="en-US" dirty="0" smtClean="0"/>
            <a:t>SV</a:t>
          </a:r>
          <a:endParaRPr lang="en-US" dirty="0"/>
        </a:p>
      </dgm:t>
    </dgm:pt>
    <dgm:pt modelId="{1CE2AEC1-6B8C-496A-8799-F2A6F4A1CBC3}" type="parTrans" cxnId="{B16DDCD8-C2E9-4CB1-89EC-E1FEF9680051}">
      <dgm:prSet/>
      <dgm:spPr/>
      <dgm:t>
        <a:bodyPr/>
        <a:lstStyle/>
        <a:p>
          <a:endParaRPr lang="en-US"/>
        </a:p>
      </dgm:t>
    </dgm:pt>
    <dgm:pt modelId="{A1FDFAA0-70E0-43C6-BB24-66F8EED24A8C}" type="sibTrans" cxnId="{B16DDCD8-C2E9-4CB1-89EC-E1FEF9680051}">
      <dgm:prSet/>
      <dgm:spPr/>
      <dgm:t>
        <a:bodyPr/>
        <a:lstStyle/>
        <a:p>
          <a:endParaRPr lang="en-US"/>
        </a:p>
      </dgm:t>
    </dgm:pt>
    <dgm:pt modelId="{E119A5A6-467E-4338-8F9A-28DD56F412BA}">
      <dgm:prSet phldrT="[Text]"/>
      <dgm:spPr/>
      <dgm:t>
        <a:bodyPr/>
        <a:lstStyle/>
        <a:p>
          <a:r>
            <a:rPr lang="en-US" dirty="0" smtClean="0"/>
            <a:t>Comments</a:t>
          </a:r>
          <a:endParaRPr lang="en-US" dirty="0"/>
        </a:p>
      </dgm:t>
    </dgm:pt>
    <dgm:pt modelId="{36C64F44-4063-429D-A054-C2052E5062EA}" type="parTrans" cxnId="{F197BEE7-66BF-49D2-ACC5-6CA4C5C1101A}">
      <dgm:prSet/>
      <dgm:spPr/>
      <dgm:t>
        <a:bodyPr/>
        <a:lstStyle/>
        <a:p>
          <a:endParaRPr lang="en-US"/>
        </a:p>
      </dgm:t>
    </dgm:pt>
    <dgm:pt modelId="{AA71CDC3-57CD-4A11-93DA-C466FD61D5B8}" type="sibTrans" cxnId="{F197BEE7-66BF-49D2-ACC5-6CA4C5C1101A}">
      <dgm:prSet/>
      <dgm:spPr/>
      <dgm:t>
        <a:bodyPr/>
        <a:lstStyle/>
        <a:p>
          <a:endParaRPr lang="en-US"/>
        </a:p>
      </dgm:t>
    </dgm:pt>
    <dgm:pt modelId="{A62A4732-D2D6-4C20-9293-32DBBB81078A}">
      <dgm:prSet phldrT="[Text]"/>
      <dgm:spPr/>
      <dgm:t>
        <a:bodyPr/>
        <a:lstStyle/>
        <a:p>
          <a:r>
            <a:rPr lang="en-US" dirty="0" smtClean="0"/>
            <a:t>DM</a:t>
          </a:r>
          <a:endParaRPr lang="en-US" dirty="0"/>
        </a:p>
      </dgm:t>
    </dgm:pt>
    <dgm:pt modelId="{6E19A3FE-3A80-41D1-B47E-CC81F1149BE3}" type="parTrans" cxnId="{1351BD11-D15F-498A-9074-51509DEA683C}">
      <dgm:prSet/>
      <dgm:spPr/>
      <dgm:t>
        <a:bodyPr/>
        <a:lstStyle/>
        <a:p>
          <a:endParaRPr lang="en-US"/>
        </a:p>
      </dgm:t>
    </dgm:pt>
    <dgm:pt modelId="{845A990E-E857-4F4D-BD87-40088267AD0D}" type="sibTrans" cxnId="{1351BD11-D15F-498A-9074-51509DEA683C}">
      <dgm:prSet/>
      <dgm:spPr/>
      <dgm:t>
        <a:bodyPr/>
        <a:lstStyle/>
        <a:p>
          <a:endParaRPr lang="en-US"/>
        </a:p>
      </dgm:t>
    </dgm:pt>
    <dgm:pt modelId="{526CC884-CF08-439D-96D9-0D6FC4D92C18}" type="pres">
      <dgm:prSet presAssocID="{CAAFB615-AC47-44C0-9D78-CA05DF265F6E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DD02AFD-C319-423F-981C-FC4B2383279A}" type="pres">
      <dgm:prSet presAssocID="{9DC08C49-E922-49E4-BF09-3633A2339A0D}" presName="linNode" presStyleCnt="0"/>
      <dgm:spPr/>
      <dgm:t>
        <a:bodyPr/>
        <a:lstStyle/>
        <a:p>
          <a:endParaRPr lang="en-US"/>
        </a:p>
      </dgm:t>
    </dgm:pt>
    <dgm:pt modelId="{4950BA2F-2A98-43CA-B7D3-4F72531B20A2}" type="pres">
      <dgm:prSet presAssocID="{9DC08C49-E922-49E4-BF09-3633A2339A0D}" presName="parTx" presStyleLbl="revTx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0D2551C-5394-49E5-A997-4B1036CC1A52}" type="pres">
      <dgm:prSet presAssocID="{9DC08C49-E922-49E4-BF09-3633A2339A0D}" presName="bracket" presStyleLbl="parChTrans1D1" presStyleIdx="0" presStyleCnt="4"/>
      <dgm:spPr/>
      <dgm:t>
        <a:bodyPr/>
        <a:lstStyle/>
        <a:p>
          <a:endParaRPr lang="en-US"/>
        </a:p>
      </dgm:t>
    </dgm:pt>
    <dgm:pt modelId="{71DF802D-C179-4E64-8E10-53553A88668F}" type="pres">
      <dgm:prSet presAssocID="{9DC08C49-E922-49E4-BF09-3633A2339A0D}" presName="spH" presStyleCnt="0"/>
      <dgm:spPr/>
      <dgm:t>
        <a:bodyPr/>
        <a:lstStyle/>
        <a:p>
          <a:endParaRPr lang="en-US"/>
        </a:p>
      </dgm:t>
    </dgm:pt>
    <dgm:pt modelId="{0F259143-485A-4AF3-9154-B973163BF3E2}" type="pres">
      <dgm:prSet presAssocID="{9DC08C49-E922-49E4-BF09-3633A2339A0D}" presName="desTx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17D301B-4466-45D1-9D33-8149F0BF3348}" type="pres">
      <dgm:prSet presAssocID="{2C5528E6-50F6-4DA6-BCA8-0A8B0E6A8193}" presName="spV" presStyleCnt="0"/>
      <dgm:spPr/>
      <dgm:t>
        <a:bodyPr/>
        <a:lstStyle/>
        <a:p>
          <a:endParaRPr lang="en-US"/>
        </a:p>
      </dgm:t>
    </dgm:pt>
    <dgm:pt modelId="{1B75EADE-DC47-43E4-A911-3BCF8573B9E7}" type="pres">
      <dgm:prSet presAssocID="{A62A4732-D2D6-4C20-9293-32DBBB81078A}" presName="linNode" presStyleCnt="0"/>
      <dgm:spPr/>
      <dgm:t>
        <a:bodyPr/>
        <a:lstStyle/>
        <a:p>
          <a:endParaRPr lang="en-US"/>
        </a:p>
      </dgm:t>
    </dgm:pt>
    <dgm:pt modelId="{2AEFD997-ED15-4B83-9E93-F66C5F1A0361}" type="pres">
      <dgm:prSet presAssocID="{A62A4732-D2D6-4C20-9293-32DBBB81078A}" presName="parTx" presStyleLbl="revTx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4808F2A-C7DF-488F-BB5A-F759250314AB}" type="pres">
      <dgm:prSet presAssocID="{A62A4732-D2D6-4C20-9293-32DBBB81078A}" presName="bracket" presStyleLbl="parChTrans1D1" presStyleIdx="1" presStyleCnt="4"/>
      <dgm:spPr/>
      <dgm:t>
        <a:bodyPr/>
        <a:lstStyle/>
        <a:p>
          <a:endParaRPr lang="en-US"/>
        </a:p>
      </dgm:t>
    </dgm:pt>
    <dgm:pt modelId="{3D3FBA90-07C0-489D-BC81-79A6F6048EFF}" type="pres">
      <dgm:prSet presAssocID="{A62A4732-D2D6-4C20-9293-32DBBB81078A}" presName="spH" presStyleCnt="0"/>
      <dgm:spPr/>
      <dgm:t>
        <a:bodyPr/>
        <a:lstStyle/>
        <a:p>
          <a:endParaRPr lang="en-US"/>
        </a:p>
      </dgm:t>
    </dgm:pt>
    <dgm:pt modelId="{5BC02914-C4D2-4F86-A9C6-1AF8FD311B31}" type="pres">
      <dgm:prSet presAssocID="{A62A4732-D2D6-4C20-9293-32DBBB81078A}" presName="desTx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FF6EBF7-126B-4A3E-AC05-004E8E5650FE}" type="pres">
      <dgm:prSet presAssocID="{845A990E-E857-4F4D-BD87-40088267AD0D}" presName="spV" presStyleCnt="0"/>
      <dgm:spPr/>
      <dgm:t>
        <a:bodyPr/>
        <a:lstStyle/>
        <a:p>
          <a:endParaRPr lang="en-US"/>
        </a:p>
      </dgm:t>
    </dgm:pt>
    <dgm:pt modelId="{64CBE70D-ECDA-4CC1-816C-673FEC6CBD1D}" type="pres">
      <dgm:prSet presAssocID="{9D786CE2-A670-4F42-AE9F-C79FD15889EA}" presName="linNode" presStyleCnt="0"/>
      <dgm:spPr/>
      <dgm:t>
        <a:bodyPr/>
        <a:lstStyle/>
        <a:p>
          <a:endParaRPr lang="en-US"/>
        </a:p>
      </dgm:t>
    </dgm:pt>
    <dgm:pt modelId="{15DCFD21-130A-455A-8434-EF7EA5D2837C}" type="pres">
      <dgm:prSet presAssocID="{9D786CE2-A670-4F42-AE9F-C79FD15889EA}" presName="parTx" presStyleLbl="revTx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D0BEA58-8AA3-4F5E-AFA3-AA5ED9481EEC}" type="pres">
      <dgm:prSet presAssocID="{9D786CE2-A670-4F42-AE9F-C79FD15889EA}" presName="bracket" presStyleLbl="parChTrans1D1" presStyleIdx="2" presStyleCnt="4"/>
      <dgm:spPr/>
      <dgm:t>
        <a:bodyPr/>
        <a:lstStyle/>
        <a:p>
          <a:endParaRPr lang="en-US"/>
        </a:p>
      </dgm:t>
    </dgm:pt>
    <dgm:pt modelId="{BF2D38CC-139B-468E-ADC7-1369EAD0FABD}" type="pres">
      <dgm:prSet presAssocID="{9D786CE2-A670-4F42-AE9F-C79FD15889EA}" presName="spH" presStyleCnt="0"/>
      <dgm:spPr/>
      <dgm:t>
        <a:bodyPr/>
        <a:lstStyle/>
        <a:p>
          <a:endParaRPr lang="en-US"/>
        </a:p>
      </dgm:t>
    </dgm:pt>
    <dgm:pt modelId="{99643145-4106-4404-ACE4-23B0046F885B}" type="pres">
      <dgm:prSet presAssocID="{9D786CE2-A670-4F42-AE9F-C79FD15889EA}" presName="desTx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A22AD14-14ED-4560-B5C3-C189611C42FF}" type="pres">
      <dgm:prSet presAssocID="{9BD56592-A960-49D2-BAE0-2242A3263CE1}" presName="spV" presStyleCnt="0"/>
      <dgm:spPr/>
      <dgm:t>
        <a:bodyPr/>
        <a:lstStyle/>
        <a:p>
          <a:endParaRPr lang="en-US"/>
        </a:p>
      </dgm:t>
    </dgm:pt>
    <dgm:pt modelId="{B53C615A-133B-4B4A-AC8F-315D266AE1B3}" type="pres">
      <dgm:prSet presAssocID="{484714C6-9B0B-4AE6-B4AB-0FCD28BE75EB}" presName="linNode" presStyleCnt="0"/>
      <dgm:spPr/>
      <dgm:t>
        <a:bodyPr/>
        <a:lstStyle/>
        <a:p>
          <a:endParaRPr lang="en-US"/>
        </a:p>
      </dgm:t>
    </dgm:pt>
    <dgm:pt modelId="{2EFC68D3-7A53-47E8-B99B-CD6CF948D0F8}" type="pres">
      <dgm:prSet presAssocID="{484714C6-9B0B-4AE6-B4AB-0FCD28BE75EB}" presName="parTx" presStyleLbl="revTx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DCEE0E5-AC4D-4186-BC9B-69DEA3836960}" type="pres">
      <dgm:prSet presAssocID="{484714C6-9B0B-4AE6-B4AB-0FCD28BE75EB}" presName="bracket" presStyleLbl="parChTrans1D1" presStyleIdx="3" presStyleCnt="4"/>
      <dgm:spPr/>
      <dgm:t>
        <a:bodyPr/>
        <a:lstStyle/>
        <a:p>
          <a:endParaRPr lang="en-US"/>
        </a:p>
      </dgm:t>
    </dgm:pt>
    <dgm:pt modelId="{3D7660E5-44C9-45A7-939C-3B51E8D92096}" type="pres">
      <dgm:prSet presAssocID="{484714C6-9B0B-4AE6-B4AB-0FCD28BE75EB}" presName="spH" presStyleCnt="0"/>
      <dgm:spPr/>
      <dgm:t>
        <a:bodyPr/>
        <a:lstStyle/>
        <a:p>
          <a:endParaRPr lang="en-US"/>
        </a:p>
      </dgm:t>
    </dgm:pt>
    <dgm:pt modelId="{7C374B61-B153-4801-8E3E-910EAA25A8CA}" type="pres">
      <dgm:prSet presAssocID="{484714C6-9B0B-4AE6-B4AB-0FCD28BE75EB}" presName="desTx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16DDCD8-C2E9-4CB1-89EC-E1FEF9680051}" srcId="{CAAFB615-AC47-44C0-9D78-CA05DF265F6E}" destId="{484714C6-9B0B-4AE6-B4AB-0FCD28BE75EB}" srcOrd="3" destOrd="0" parTransId="{1CE2AEC1-6B8C-496A-8799-F2A6F4A1CBC3}" sibTransId="{A1FDFAA0-70E0-43C6-BB24-66F8EED24A8C}"/>
    <dgm:cxn modelId="{0AEEB661-2C89-422C-AA8A-481157ADF37A}" type="presOf" srcId="{CAAFB615-AC47-44C0-9D78-CA05DF265F6E}" destId="{526CC884-CF08-439D-96D9-0D6FC4D92C18}" srcOrd="0" destOrd="0" presId="urn:diagrams.loki3.com/BracketList+Icon"/>
    <dgm:cxn modelId="{A72174C1-5B0F-476E-A508-CA13CA7B0524}" type="presOf" srcId="{45BF93D5-A70E-4BBE-9D7A-8A6F76DEBE4F}" destId="{5BC02914-C4D2-4F86-A9C6-1AF8FD311B31}" srcOrd="0" destOrd="0" presId="urn:diagrams.loki3.com/BracketList+Icon"/>
    <dgm:cxn modelId="{6C078B85-DF6A-4BF5-BD0E-85394B5D5A31}" type="presOf" srcId="{A62A4732-D2D6-4C20-9293-32DBBB81078A}" destId="{2AEFD997-ED15-4B83-9E93-F66C5F1A0361}" srcOrd="0" destOrd="0" presId="urn:diagrams.loki3.com/BracketList+Icon"/>
    <dgm:cxn modelId="{2C14E258-8458-4D82-8BF6-A47A6704E951}" type="presOf" srcId="{9D786CE2-A670-4F42-AE9F-C79FD15889EA}" destId="{15DCFD21-130A-455A-8434-EF7EA5D2837C}" srcOrd="0" destOrd="0" presId="urn:diagrams.loki3.com/BracketList+Icon"/>
    <dgm:cxn modelId="{F58D3489-803F-4B3F-9929-1980C3999CBA}" srcId="{CAAFB615-AC47-44C0-9D78-CA05DF265F6E}" destId="{9D786CE2-A670-4F42-AE9F-C79FD15889EA}" srcOrd="2" destOrd="0" parTransId="{42B93CB3-DA1C-46AB-8443-377ADEDBD454}" sibTransId="{9BD56592-A960-49D2-BAE0-2242A3263CE1}"/>
    <dgm:cxn modelId="{8F5295B8-B542-4D07-A288-4C50B48B3FD1}" type="presOf" srcId="{484714C6-9B0B-4AE6-B4AB-0FCD28BE75EB}" destId="{2EFC68D3-7A53-47E8-B99B-CD6CF948D0F8}" srcOrd="0" destOrd="0" presId="urn:diagrams.loki3.com/BracketList+Icon"/>
    <dgm:cxn modelId="{9CD48F12-F72C-4F97-AABB-F0CF9537145D}" srcId="{CAAFB615-AC47-44C0-9D78-CA05DF265F6E}" destId="{9DC08C49-E922-49E4-BF09-3633A2339A0D}" srcOrd="0" destOrd="0" parTransId="{5BF84E22-AA04-4BCE-8FAE-FAC8F7E715D5}" sibTransId="{2C5528E6-50F6-4DA6-BCA8-0A8B0E6A8193}"/>
    <dgm:cxn modelId="{862C642D-9B5D-40C0-AFAE-D79EA6428E29}" srcId="{484714C6-9B0B-4AE6-B4AB-0FCD28BE75EB}" destId="{4F8A4B3E-CD69-4D79-9759-7344BD6F830B}" srcOrd="0" destOrd="0" parTransId="{CC100E16-45F0-4F68-BBAF-3B40D3CF7F06}" sibTransId="{E55108A5-2EF6-474F-996F-19DA7537F38B}"/>
    <dgm:cxn modelId="{1351BD11-D15F-498A-9074-51509DEA683C}" srcId="{CAAFB615-AC47-44C0-9D78-CA05DF265F6E}" destId="{A62A4732-D2D6-4C20-9293-32DBBB81078A}" srcOrd="1" destOrd="0" parTransId="{6E19A3FE-3A80-41D1-B47E-CC81F1149BE3}" sibTransId="{845A990E-E857-4F4D-BD87-40088267AD0D}"/>
    <dgm:cxn modelId="{C1FBA350-1A4B-4CCF-9A42-4AF6BBE83F49}" type="presOf" srcId="{4F8A4B3E-CD69-4D79-9759-7344BD6F830B}" destId="{7C374B61-B153-4801-8E3E-910EAA25A8CA}" srcOrd="0" destOrd="0" presId="urn:diagrams.loki3.com/BracketList+Icon"/>
    <dgm:cxn modelId="{F197BEE7-66BF-49D2-ACC5-6CA4C5C1101A}" srcId="{9DC08C49-E922-49E4-BF09-3633A2339A0D}" destId="{E119A5A6-467E-4338-8F9A-28DD56F412BA}" srcOrd="0" destOrd="0" parTransId="{36C64F44-4063-429D-A054-C2052E5062EA}" sibTransId="{AA71CDC3-57CD-4A11-93DA-C466FD61D5B8}"/>
    <dgm:cxn modelId="{F887C7F4-B71E-4B17-9E07-D48C6E333F17}" srcId="{A62A4732-D2D6-4C20-9293-32DBBB81078A}" destId="{45BF93D5-A70E-4BBE-9D7A-8A6F76DEBE4F}" srcOrd="0" destOrd="0" parTransId="{6D030D2C-EDCB-45BF-9ACA-B423CABB9B45}" sibTransId="{C58AAA11-DAD4-4F73-9C18-DC227B5E1776}"/>
    <dgm:cxn modelId="{02210BC9-41C7-49F9-874E-75506331B093}" type="presOf" srcId="{9DC08C49-E922-49E4-BF09-3633A2339A0D}" destId="{4950BA2F-2A98-43CA-B7D3-4F72531B20A2}" srcOrd="0" destOrd="0" presId="urn:diagrams.loki3.com/BracketList+Icon"/>
    <dgm:cxn modelId="{7A2BDAF8-D098-494E-8EAB-F0253D061DFC}" type="presOf" srcId="{E119A5A6-467E-4338-8F9A-28DD56F412BA}" destId="{0F259143-485A-4AF3-9154-B973163BF3E2}" srcOrd="0" destOrd="0" presId="urn:diagrams.loki3.com/BracketList+Icon"/>
    <dgm:cxn modelId="{D34A0DA9-8B75-4EAC-8454-C72FA02E995B}" srcId="{9D786CE2-A670-4F42-AE9F-C79FD15889EA}" destId="{871D01FC-A17E-4214-8428-E4641992A0C4}" srcOrd="0" destOrd="0" parTransId="{A9D794E0-3F1B-4164-8483-38492C39625A}" sibTransId="{86F12D6F-5175-4A33-ACB8-5867790033E2}"/>
    <dgm:cxn modelId="{4E5FB62F-C89D-4E27-B275-1D0E6D518242}" type="presOf" srcId="{871D01FC-A17E-4214-8428-E4641992A0C4}" destId="{99643145-4106-4404-ACE4-23B0046F885B}" srcOrd="0" destOrd="0" presId="urn:diagrams.loki3.com/BracketList+Icon"/>
    <dgm:cxn modelId="{E99B3768-AD81-4160-8A34-14E98A4C9761}" type="presParOf" srcId="{526CC884-CF08-439D-96D9-0D6FC4D92C18}" destId="{0DD02AFD-C319-423F-981C-FC4B2383279A}" srcOrd="0" destOrd="0" presId="urn:diagrams.loki3.com/BracketList+Icon"/>
    <dgm:cxn modelId="{0915AA02-4FBE-4B2D-800E-EC83DD510601}" type="presParOf" srcId="{0DD02AFD-C319-423F-981C-FC4B2383279A}" destId="{4950BA2F-2A98-43CA-B7D3-4F72531B20A2}" srcOrd="0" destOrd="0" presId="urn:diagrams.loki3.com/BracketList+Icon"/>
    <dgm:cxn modelId="{BAD0F931-268F-4EE4-9B65-108F6F44B1C2}" type="presParOf" srcId="{0DD02AFD-C319-423F-981C-FC4B2383279A}" destId="{20D2551C-5394-49E5-A997-4B1036CC1A52}" srcOrd="1" destOrd="0" presId="urn:diagrams.loki3.com/BracketList+Icon"/>
    <dgm:cxn modelId="{DBA702A4-6B37-40A4-950D-95AB56C2A557}" type="presParOf" srcId="{0DD02AFD-C319-423F-981C-FC4B2383279A}" destId="{71DF802D-C179-4E64-8E10-53553A88668F}" srcOrd="2" destOrd="0" presId="urn:diagrams.loki3.com/BracketList+Icon"/>
    <dgm:cxn modelId="{942E4F7E-75B2-493D-AD2D-CCDB9B49D2E8}" type="presParOf" srcId="{0DD02AFD-C319-423F-981C-FC4B2383279A}" destId="{0F259143-485A-4AF3-9154-B973163BF3E2}" srcOrd="3" destOrd="0" presId="urn:diagrams.loki3.com/BracketList+Icon"/>
    <dgm:cxn modelId="{4103A359-8D95-40A2-BEB0-D6F046296179}" type="presParOf" srcId="{526CC884-CF08-439D-96D9-0D6FC4D92C18}" destId="{717D301B-4466-45D1-9D33-8149F0BF3348}" srcOrd="1" destOrd="0" presId="urn:diagrams.loki3.com/BracketList+Icon"/>
    <dgm:cxn modelId="{FF368917-4218-4E57-944C-71CFD7AE9D4C}" type="presParOf" srcId="{526CC884-CF08-439D-96D9-0D6FC4D92C18}" destId="{1B75EADE-DC47-43E4-A911-3BCF8573B9E7}" srcOrd="2" destOrd="0" presId="urn:diagrams.loki3.com/BracketList+Icon"/>
    <dgm:cxn modelId="{714124C2-7987-4BAF-9C9E-075DA91B0AA3}" type="presParOf" srcId="{1B75EADE-DC47-43E4-A911-3BCF8573B9E7}" destId="{2AEFD997-ED15-4B83-9E93-F66C5F1A0361}" srcOrd="0" destOrd="0" presId="urn:diagrams.loki3.com/BracketList+Icon"/>
    <dgm:cxn modelId="{52321FD3-FA13-4664-AD73-86CA01BBCC41}" type="presParOf" srcId="{1B75EADE-DC47-43E4-A911-3BCF8573B9E7}" destId="{F4808F2A-C7DF-488F-BB5A-F759250314AB}" srcOrd="1" destOrd="0" presId="urn:diagrams.loki3.com/BracketList+Icon"/>
    <dgm:cxn modelId="{4E24965F-50D9-4781-BAEB-B597D00A5EA3}" type="presParOf" srcId="{1B75EADE-DC47-43E4-A911-3BCF8573B9E7}" destId="{3D3FBA90-07C0-489D-BC81-79A6F6048EFF}" srcOrd="2" destOrd="0" presId="urn:diagrams.loki3.com/BracketList+Icon"/>
    <dgm:cxn modelId="{154B2892-53A0-4E0D-B684-27290A69559C}" type="presParOf" srcId="{1B75EADE-DC47-43E4-A911-3BCF8573B9E7}" destId="{5BC02914-C4D2-4F86-A9C6-1AF8FD311B31}" srcOrd="3" destOrd="0" presId="urn:diagrams.loki3.com/BracketList+Icon"/>
    <dgm:cxn modelId="{A182809F-4AAC-4BEE-8B64-E3C1C5A935AC}" type="presParOf" srcId="{526CC884-CF08-439D-96D9-0D6FC4D92C18}" destId="{9FF6EBF7-126B-4A3E-AC05-004E8E5650FE}" srcOrd="3" destOrd="0" presId="urn:diagrams.loki3.com/BracketList+Icon"/>
    <dgm:cxn modelId="{32ACDA36-7FF4-445A-9B49-DBFB29104FB8}" type="presParOf" srcId="{526CC884-CF08-439D-96D9-0D6FC4D92C18}" destId="{64CBE70D-ECDA-4CC1-816C-673FEC6CBD1D}" srcOrd="4" destOrd="0" presId="urn:diagrams.loki3.com/BracketList+Icon"/>
    <dgm:cxn modelId="{CC7C017D-0A45-46CE-BF87-1AB076F84981}" type="presParOf" srcId="{64CBE70D-ECDA-4CC1-816C-673FEC6CBD1D}" destId="{15DCFD21-130A-455A-8434-EF7EA5D2837C}" srcOrd="0" destOrd="0" presId="urn:diagrams.loki3.com/BracketList+Icon"/>
    <dgm:cxn modelId="{4AC1B608-DC14-48DB-8461-A19315347811}" type="presParOf" srcId="{64CBE70D-ECDA-4CC1-816C-673FEC6CBD1D}" destId="{1D0BEA58-8AA3-4F5E-AFA3-AA5ED9481EEC}" srcOrd="1" destOrd="0" presId="urn:diagrams.loki3.com/BracketList+Icon"/>
    <dgm:cxn modelId="{D65A92D8-18A4-4315-8262-5F37618357AA}" type="presParOf" srcId="{64CBE70D-ECDA-4CC1-816C-673FEC6CBD1D}" destId="{BF2D38CC-139B-468E-ADC7-1369EAD0FABD}" srcOrd="2" destOrd="0" presId="urn:diagrams.loki3.com/BracketList+Icon"/>
    <dgm:cxn modelId="{C41CE072-524A-44E4-8012-925175ED14A0}" type="presParOf" srcId="{64CBE70D-ECDA-4CC1-816C-673FEC6CBD1D}" destId="{99643145-4106-4404-ACE4-23B0046F885B}" srcOrd="3" destOrd="0" presId="urn:diagrams.loki3.com/BracketList+Icon"/>
    <dgm:cxn modelId="{BEF04110-81FF-46EE-B9FA-075E082298F4}" type="presParOf" srcId="{526CC884-CF08-439D-96D9-0D6FC4D92C18}" destId="{9A22AD14-14ED-4560-B5C3-C189611C42FF}" srcOrd="5" destOrd="0" presId="urn:diagrams.loki3.com/BracketList+Icon"/>
    <dgm:cxn modelId="{2ED8AAA6-887F-432C-BB01-87DA9508E08F}" type="presParOf" srcId="{526CC884-CF08-439D-96D9-0D6FC4D92C18}" destId="{B53C615A-133B-4B4A-AC8F-315D266AE1B3}" srcOrd="6" destOrd="0" presId="urn:diagrams.loki3.com/BracketList+Icon"/>
    <dgm:cxn modelId="{51B405B6-9A4F-4755-9235-C464C744708A}" type="presParOf" srcId="{B53C615A-133B-4B4A-AC8F-315D266AE1B3}" destId="{2EFC68D3-7A53-47E8-B99B-CD6CF948D0F8}" srcOrd="0" destOrd="0" presId="urn:diagrams.loki3.com/BracketList+Icon"/>
    <dgm:cxn modelId="{35C7914B-E106-4C2F-A5C2-5B221897F3A2}" type="presParOf" srcId="{B53C615A-133B-4B4A-AC8F-315D266AE1B3}" destId="{FDCEE0E5-AC4D-4186-BC9B-69DEA3836960}" srcOrd="1" destOrd="0" presId="urn:diagrams.loki3.com/BracketList+Icon"/>
    <dgm:cxn modelId="{F35BAD69-DAF8-4673-8D86-E80B7C002850}" type="presParOf" srcId="{B53C615A-133B-4B4A-AC8F-315D266AE1B3}" destId="{3D7660E5-44C9-45A7-939C-3B51E8D92096}" srcOrd="2" destOrd="0" presId="urn:diagrams.loki3.com/BracketList+Icon"/>
    <dgm:cxn modelId="{F7B8D556-ED31-4A7F-AA59-4FAA359B0C91}" type="presParOf" srcId="{B53C615A-133B-4B4A-AC8F-315D266AE1B3}" destId="{7C374B61-B153-4801-8E3E-910EAA25A8CA}" srcOrd="3" destOrd="0" presId="urn:diagrams.loki3.com/BracketList+Icon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C7C17D3-DC51-42E7-938D-4BFEA66C660E}" type="doc">
      <dgm:prSet loTypeId="urn:microsoft.com/office/officeart/2005/8/layout/vList5" loCatId="list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en-US"/>
        </a:p>
      </dgm:t>
    </dgm:pt>
    <dgm:pt modelId="{A55DF2BD-1EBC-42FD-A185-E7EEE01E649E}">
      <dgm:prSet phldrT="[Text]"/>
      <dgm:spPr/>
      <dgm:t>
        <a:bodyPr/>
        <a:lstStyle/>
        <a:p>
          <a:r>
            <a:rPr lang="en-US" dirty="0" smtClean="0"/>
            <a:t>COUNTRY</a:t>
          </a:r>
          <a:endParaRPr lang="en-US" dirty="0"/>
        </a:p>
      </dgm:t>
    </dgm:pt>
    <dgm:pt modelId="{6BA7D5E0-F57C-4B8F-B175-DFECE183A3FB}" type="parTrans" cxnId="{B29131C8-EBF4-4A84-9EB8-0211AEC5AF87}">
      <dgm:prSet/>
      <dgm:spPr/>
      <dgm:t>
        <a:bodyPr/>
        <a:lstStyle/>
        <a:p>
          <a:endParaRPr lang="en-US"/>
        </a:p>
      </dgm:t>
    </dgm:pt>
    <dgm:pt modelId="{E5F9B108-D9CE-4F55-A109-5EC067015ABC}" type="sibTrans" cxnId="{B29131C8-EBF4-4A84-9EB8-0211AEC5AF87}">
      <dgm:prSet/>
      <dgm:spPr/>
      <dgm:t>
        <a:bodyPr/>
        <a:lstStyle/>
        <a:p>
          <a:endParaRPr lang="en-US"/>
        </a:p>
      </dgm:t>
    </dgm:pt>
    <dgm:pt modelId="{7F7DD557-52E4-4262-ABF8-7FE89F12318E}">
      <dgm:prSet phldrT="[Text]"/>
      <dgm:spPr/>
      <dgm:t>
        <a:bodyPr/>
        <a:lstStyle/>
        <a:p>
          <a:r>
            <a:rPr lang="en-US" dirty="0" smtClean="0"/>
            <a:t>May come from a different source than the CRF (e.g., Protocol)</a:t>
          </a:r>
          <a:endParaRPr lang="en-US" dirty="0"/>
        </a:p>
      </dgm:t>
    </dgm:pt>
    <dgm:pt modelId="{989F850F-AB70-4963-AE01-9BC50A31216C}" type="parTrans" cxnId="{475B21A4-C8A9-444F-9A29-0B29E01DAB56}">
      <dgm:prSet/>
      <dgm:spPr/>
      <dgm:t>
        <a:bodyPr/>
        <a:lstStyle/>
        <a:p>
          <a:endParaRPr lang="en-US"/>
        </a:p>
      </dgm:t>
    </dgm:pt>
    <dgm:pt modelId="{B2CFE6E2-44FE-4F0E-AE9D-E981AECC526D}" type="sibTrans" cxnId="{475B21A4-C8A9-444F-9A29-0B29E01DAB56}">
      <dgm:prSet/>
      <dgm:spPr/>
      <dgm:t>
        <a:bodyPr/>
        <a:lstStyle/>
        <a:p>
          <a:endParaRPr lang="en-US"/>
        </a:p>
      </dgm:t>
    </dgm:pt>
    <dgm:pt modelId="{3F4A7A29-7ABA-4D9E-AF28-0C84592C0B54}">
      <dgm:prSet phldrT="[Text]"/>
      <dgm:spPr/>
      <dgm:t>
        <a:bodyPr/>
        <a:lstStyle/>
        <a:p>
          <a:r>
            <a:rPr lang="en-US" dirty="0" smtClean="0"/>
            <a:t>DTHDTC</a:t>
          </a:r>
          <a:endParaRPr lang="en-US" dirty="0"/>
        </a:p>
      </dgm:t>
    </dgm:pt>
    <dgm:pt modelId="{D1E1D82F-088C-451B-8ED9-8AF0A3F05D14}" type="parTrans" cxnId="{C8A5D0BB-A5B1-4F53-A324-BAB3B8D87EF2}">
      <dgm:prSet/>
      <dgm:spPr/>
      <dgm:t>
        <a:bodyPr/>
        <a:lstStyle/>
        <a:p>
          <a:endParaRPr lang="en-US"/>
        </a:p>
      </dgm:t>
    </dgm:pt>
    <dgm:pt modelId="{C5FCD198-B558-4F0E-8052-AB3A89106F9C}" type="sibTrans" cxnId="{C8A5D0BB-A5B1-4F53-A324-BAB3B8D87EF2}">
      <dgm:prSet/>
      <dgm:spPr/>
      <dgm:t>
        <a:bodyPr/>
        <a:lstStyle/>
        <a:p>
          <a:endParaRPr lang="en-US"/>
        </a:p>
      </dgm:t>
    </dgm:pt>
    <dgm:pt modelId="{7CBA0210-DD40-48D2-BBE3-DEB46BC53C65}">
      <dgm:prSet phldrT="[Text]"/>
      <dgm:spPr/>
      <dgm:t>
        <a:bodyPr/>
        <a:lstStyle/>
        <a:p>
          <a:r>
            <a:rPr lang="en-US" dirty="0" smtClean="0"/>
            <a:t>Death Date will most likely be on an End of Study (EOS) CRF page</a:t>
          </a:r>
          <a:endParaRPr lang="en-US" dirty="0"/>
        </a:p>
      </dgm:t>
    </dgm:pt>
    <dgm:pt modelId="{839843E9-E814-48D6-89BF-9FC6F7F58219}" type="parTrans" cxnId="{F049B819-4AAC-4167-826D-E7C8F186F9B7}">
      <dgm:prSet/>
      <dgm:spPr/>
      <dgm:t>
        <a:bodyPr/>
        <a:lstStyle/>
        <a:p>
          <a:endParaRPr lang="en-US"/>
        </a:p>
      </dgm:t>
    </dgm:pt>
    <dgm:pt modelId="{1DE3E772-704B-4D0A-8EAE-942E7644E6FB}" type="sibTrans" cxnId="{F049B819-4AAC-4167-826D-E7C8F186F9B7}">
      <dgm:prSet/>
      <dgm:spPr/>
      <dgm:t>
        <a:bodyPr/>
        <a:lstStyle/>
        <a:p>
          <a:endParaRPr lang="en-US"/>
        </a:p>
      </dgm:t>
    </dgm:pt>
    <dgm:pt modelId="{362777DF-A1CA-42D7-8173-218DC26F8A6B}">
      <dgm:prSet phldrT="[Text]"/>
      <dgm:spPr/>
      <dgm:t>
        <a:bodyPr/>
        <a:lstStyle/>
        <a:p>
          <a:r>
            <a:rPr lang="en-US" dirty="0" smtClean="0"/>
            <a:t>AGEU</a:t>
          </a:r>
          <a:endParaRPr lang="en-US" dirty="0"/>
        </a:p>
      </dgm:t>
    </dgm:pt>
    <dgm:pt modelId="{D464CB69-9FD6-4933-A831-229E326F3F24}" type="parTrans" cxnId="{BBDC992F-4014-4139-A883-7C13499B047B}">
      <dgm:prSet/>
      <dgm:spPr/>
      <dgm:t>
        <a:bodyPr/>
        <a:lstStyle/>
        <a:p>
          <a:endParaRPr lang="en-US"/>
        </a:p>
      </dgm:t>
    </dgm:pt>
    <dgm:pt modelId="{EC33ACBA-2FEB-41AE-A6CE-FD17751BD1BF}" type="sibTrans" cxnId="{BBDC992F-4014-4139-A883-7C13499B047B}">
      <dgm:prSet/>
      <dgm:spPr/>
      <dgm:t>
        <a:bodyPr/>
        <a:lstStyle/>
        <a:p>
          <a:endParaRPr lang="en-US"/>
        </a:p>
      </dgm:t>
    </dgm:pt>
    <dgm:pt modelId="{58D94D9D-7D9B-477B-817F-E5BA7EFE7660}">
      <dgm:prSet phldrT="[Text]"/>
      <dgm:spPr/>
      <dgm:t>
        <a:bodyPr/>
        <a:lstStyle/>
        <a:p>
          <a:r>
            <a:rPr lang="en-US" dirty="0" smtClean="0"/>
            <a:t>ARMCD/ARM</a:t>
          </a:r>
          <a:endParaRPr lang="en-US" dirty="0"/>
        </a:p>
      </dgm:t>
    </dgm:pt>
    <dgm:pt modelId="{45271C43-94F8-40B0-8D93-A25747304BD1}" type="parTrans" cxnId="{0F8FB7D2-3D5E-401F-BF92-38895A44D778}">
      <dgm:prSet/>
      <dgm:spPr/>
      <dgm:t>
        <a:bodyPr/>
        <a:lstStyle/>
        <a:p>
          <a:endParaRPr lang="en-US"/>
        </a:p>
      </dgm:t>
    </dgm:pt>
    <dgm:pt modelId="{DE24F92A-E587-49C3-B8FB-5013DFC80F74}" type="sibTrans" cxnId="{0F8FB7D2-3D5E-401F-BF92-38895A44D778}">
      <dgm:prSet/>
      <dgm:spPr/>
      <dgm:t>
        <a:bodyPr/>
        <a:lstStyle/>
        <a:p>
          <a:endParaRPr lang="en-US"/>
        </a:p>
      </dgm:t>
    </dgm:pt>
    <dgm:pt modelId="{405D0D11-0B07-425C-AB5F-4E339CD3A53E}">
      <dgm:prSet phldrT="[Text]"/>
      <dgm:spPr/>
      <dgm:t>
        <a:bodyPr/>
        <a:lstStyle/>
        <a:p>
          <a:r>
            <a:rPr lang="en-US" dirty="0" smtClean="0"/>
            <a:t>Arm and Arm Code may come from a different source than the CRF (e.g., randomization file)</a:t>
          </a:r>
          <a:endParaRPr lang="en-US" dirty="0"/>
        </a:p>
      </dgm:t>
    </dgm:pt>
    <dgm:pt modelId="{08B90B4B-CA26-463A-8386-3BE817CDD375}" type="parTrans" cxnId="{ADB94BAE-DF4A-417C-B4DD-B4E7230A6645}">
      <dgm:prSet/>
      <dgm:spPr/>
      <dgm:t>
        <a:bodyPr/>
        <a:lstStyle/>
        <a:p>
          <a:endParaRPr lang="en-US"/>
        </a:p>
      </dgm:t>
    </dgm:pt>
    <dgm:pt modelId="{5A51C32F-E7A1-42D1-B01C-95B3B33F275C}" type="sibTrans" cxnId="{ADB94BAE-DF4A-417C-B4DD-B4E7230A6645}">
      <dgm:prSet/>
      <dgm:spPr/>
      <dgm:t>
        <a:bodyPr/>
        <a:lstStyle/>
        <a:p>
          <a:endParaRPr lang="en-US"/>
        </a:p>
      </dgm:t>
    </dgm:pt>
    <dgm:pt modelId="{A130288B-99E7-4C87-9573-DE36ACB72AE5}">
      <dgm:prSet phldrT="[Text]"/>
      <dgm:spPr/>
      <dgm:t>
        <a:bodyPr/>
        <a:lstStyle/>
        <a:p>
          <a:r>
            <a:rPr lang="en-US" dirty="0" smtClean="0"/>
            <a:t>Age Units, AGEU, is a qualifier for AGE and may not be collected data</a:t>
          </a:r>
          <a:endParaRPr lang="en-US" dirty="0"/>
        </a:p>
      </dgm:t>
    </dgm:pt>
    <dgm:pt modelId="{E1BAAC91-4BF8-4CF7-B76C-93D244C5DF58}" type="parTrans" cxnId="{6B8DEE5F-A656-49EA-A452-52FEFFB10E66}">
      <dgm:prSet/>
      <dgm:spPr/>
      <dgm:t>
        <a:bodyPr/>
        <a:lstStyle/>
        <a:p>
          <a:endParaRPr lang="en-US"/>
        </a:p>
      </dgm:t>
    </dgm:pt>
    <dgm:pt modelId="{3108C179-757D-4AAA-8EBD-F372599CB197}" type="sibTrans" cxnId="{6B8DEE5F-A656-49EA-A452-52FEFFB10E66}">
      <dgm:prSet/>
      <dgm:spPr/>
      <dgm:t>
        <a:bodyPr/>
        <a:lstStyle/>
        <a:p>
          <a:endParaRPr lang="en-US"/>
        </a:p>
      </dgm:t>
    </dgm:pt>
    <dgm:pt modelId="{CD19C2BE-CEEE-446D-A6D3-840B024FE2AF}" type="pres">
      <dgm:prSet presAssocID="{AC7C17D3-DC51-42E7-938D-4BFEA66C660E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9D23275-30BF-4801-8D0B-532111E5DA78}" type="pres">
      <dgm:prSet presAssocID="{A55DF2BD-1EBC-42FD-A185-E7EEE01E649E}" presName="linNode" presStyleCnt="0"/>
      <dgm:spPr/>
    </dgm:pt>
    <dgm:pt modelId="{A706BE8A-CD58-4736-8F81-E6BEB7F19798}" type="pres">
      <dgm:prSet presAssocID="{A55DF2BD-1EBC-42FD-A185-E7EEE01E649E}" presName="parentText" presStyleLbl="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4E0C21-2FC7-4A40-BE69-300E3752C163}" type="pres">
      <dgm:prSet presAssocID="{A55DF2BD-1EBC-42FD-A185-E7EEE01E649E}" presName="descendantText" presStyleLbl="alignAccFollow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F0CACCD-296C-4F84-A5DE-534E1C114E67}" type="pres">
      <dgm:prSet presAssocID="{E5F9B108-D9CE-4F55-A109-5EC067015ABC}" presName="sp" presStyleCnt="0"/>
      <dgm:spPr/>
    </dgm:pt>
    <dgm:pt modelId="{DCD29199-8E66-4090-AF16-37DE92463C50}" type="pres">
      <dgm:prSet presAssocID="{3F4A7A29-7ABA-4D9E-AF28-0C84592C0B54}" presName="linNode" presStyleCnt="0"/>
      <dgm:spPr/>
    </dgm:pt>
    <dgm:pt modelId="{F65C8E2B-BA32-4D66-A69F-F3F69E7E5FF3}" type="pres">
      <dgm:prSet presAssocID="{3F4A7A29-7ABA-4D9E-AF28-0C84592C0B54}" presName="parentText" presStyleLbl="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FD5D99C-6E5B-489D-A2E8-C6472AF832FC}" type="pres">
      <dgm:prSet presAssocID="{3F4A7A29-7ABA-4D9E-AF28-0C84592C0B54}" presName="descendantText" presStyleLbl="alignAccFollow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BF5DB6F-299A-4FAD-B182-FDD7FC0A081D}" type="pres">
      <dgm:prSet presAssocID="{C5FCD198-B558-4F0E-8052-AB3A89106F9C}" presName="sp" presStyleCnt="0"/>
      <dgm:spPr/>
    </dgm:pt>
    <dgm:pt modelId="{281312EC-C24B-4D53-AA26-2DD35F8F27EB}" type="pres">
      <dgm:prSet presAssocID="{362777DF-A1CA-42D7-8173-218DC26F8A6B}" presName="linNode" presStyleCnt="0"/>
      <dgm:spPr/>
    </dgm:pt>
    <dgm:pt modelId="{9928B88C-C1CF-4F4D-81CB-E3FD6D225C49}" type="pres">
      <dgm:prSet presAssocID="{362777DF-A1CA-42D7-8173-218DC26F8A6B}" presName="parentText" presStyleLbl="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9300FCC-D6DC-446D-A9A6-750BC943FBA3}" type="pres">
      <dgm:prSet presAssocID="{362777DF-A1CA-42D7-8173-218DC26F8A6B}" presName="descendantText" presStyleLbl="alignAccFollow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6529F36-880C-4553-B122-4ABBB030F3ED}" type="pres">
      <dgm:prSet presAssocID="{EC33ACBA-2FEB-41AE-A6CE-FD17751BD1BF}" presName="sp" presStyleCnt="0"/>
      <dgm:spPr/>
    </dgm:pt>
    <dgm:pt modelId="{156B9C73-9883-4954-A522-5BDFC26314AA}" type="pres">
      <dgm:prSet presAssocID="{58D94D9D-7D9B-477B-817F-E5BA7EFE7660}" presName="linNode" presStyleCnt="0"/>
      <dgm:spPr/>
    </dgm:pt>
    <dgm:pt modelId="{2FD65F10-33EB-4B7F-8C96-26FFC566EE32}" type="pres">
      <dgm:prSet presAssocID="{58D94D9D-7D9B-477B-817F-E5BA7EFE7660}" presName="parentText" presStyleLbl="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6CF4B91-AC6F-4389-8751-A1A722149029}" type="pres">
      <dgm:prSet presAssocID="{58D94D9D-7D9B-477B-817F-E5BA7EFE7660}" presName="descendantText" presStyleLbl="alignAccFollow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E7D79C6-5687-4ACB-8D9A-A2F9DEBB27F8}" type="presOf" srcId="{405D0D11-0B07-425C-AB5F-4E339CD3A53E}" destId="{46CF4B91-AC6F-4389-8751-A1A722149029}" srcOrd="0" destOrd="0" presId="urn:microsoft.com/office/officeart/2005/8/layout/vList5"/>
    <dgm:cxn modelId="{C8449EE2-564B-4FE8-AF29-D170A306C226}" type="presOf" srcId="{3F4A7A29-7ABA-4D9E-AF28-0C84592C0B54}" destId="{F65C8E2B-BA32-4D66-A69F-F3F69E7E5FF3}" srcOrd="0" destOrd="0" presId="urn:microsoft.com/office/officeart/2005/8/layout/vList5"/>
    <dgm:cxn modelId="{37DAEE2E-0C8F-474F-A279-6FB9D2CF3F4F}" type="presOf" srcId="{A130288B-99E7-4C87-9573-DE36ACB72AE5}" destId="{39300FCC-D6DC-446D-A9A6-750BC943FBA3}" srcOrd="0" destOrd="0" presId="urn:microsoft.com/office/officeart/2005/8/layout/vList5"/>
    <dgm:cxn modelId="{F049B819-4AAC-4167-826D-E7C8F186F9B7}" srcId="{3F4A7A29-7ABA-4D9E-AF28-0C84592C0B54}" destId="{7CBA0210-DD40-48D2-BBE3-DEB46BC53C65}" srcOrd="0" destOrd="0" parTransId="{839843E9-E814-48D6-89BF-9FC6F7F58219}" sibTransId="{1DE3E772-704B-4D0A-8EAE-942E7644E6FB}"/>
    <dgm:cxn modelId="{854CB58D-82F5-4F6C-93AD-FFE198BCCAC6}" type="presOf" srcId="{A55DF2BD-1EBC-42FD-A185-E7EEE01E649E}" destId="{A706BE8A-CD58-4736-8F81-E6BEB7F19798}" srcOrd="0" destOrd="0" presId="urn:microsoft.com/office/officeart/2005/8/layout/vList5"/>
    <dgm:cxn modelId="{11D65A47-1EE0-42A4-8F2B-BC39D2CEA6A4}" type="presOf" srcId="{AC7C17D3-DC51-42E7-938D-4BFEA66C660E}" destId="{CD19C2BE-CEEE-446D-A6D3-840B024FE2AF}" srcOrd="0" destOrd="0" presId="urn:microsoft.com/office/officeart/2005/8/layout/vList5"/>
    <dgm:cxn modelId="{D1E1D4AF-8A46-49BA-9872-A2CF13F4F6F4}" type="presOf" srcId="{7F7DD557-52E4-4262-ABF8-7FE89F12318E}" destId="{C14E0C21-2FC7-4A40-BE69-300E3752C163}" srcOrd="0" destOrd="0" presId="urn:microsoft.com/office/officeart/2005/8/layout/vList5"/>
    <dgm:cxn modelId="{D52DE86D-9C4C-44C3-9287-EE87A788C5F5}" type="presOf" srcId="{362777DF-A1CA-42D7-8173-218DC26F8A6B}" destId="{9928B88C-C1CF-4F4D-81CB-E3FD6D225C49}" srcOrd="0" destOrd="0" presId="urn:microsoft.com/office/officeart/2005/8/layout/vList5"/>
    <dgm:cxn modelId="{6B8DEE5F-A656-49EA-A452-52FEFFB10E66}" srcId="{362777DF-A1CA-42D7-8173-218DC26F8A6B}" destId="{A130288B-99E7-4C87-9573-DE36ACB72AE5}" srcOrd="0" destOrd="0" parTransId="{E1BAAC91-4BF8-4CF7-B76C-93D244C5DF58}" sibTransId="{3108C179-757D-4AAA-8EBD-F372599CB197}"/>
    <dgm:cxn modelId="{475B21A4-C8A9-444F-9A29-0B29E01DAB56}" srcId="{A55DF2BD-1EBC-42FD-A185-E7EEE01E649E}" destId="{7F7DD557-52E4-4262-ABF8-7FE89F12318E}" srcOrd="0" destOrd="0" parTransId="{989F850F-AB70-4963-AE01-9BC50A31216C}" sibTransId="{B2CFE6E2-44FE-4F0E-AE9D-E981AECC526D}"/>
    <dgm:cxn modelId="{ADB94BAE-DF4A-417C-B4DD-B4E7230A6645}" srcId="{58D94D9D-7D9B-477B-817F-E5BA7EFE7660}" destId="{405D0D11-0B07-425C-AB5F-4E339CD3A53E}" srcOrd="0" destOrd="0" parTransId="{08B90B4B-CA26-463A-8386-3BE817CDD375}" sibTransId="{5A51C32F-E7A1-42D1-B01C-95B3B33F275C}"/>
    <dgm:cxn modelId="{BBDC992F-4014-4139-A883-7C13499B047B}" srcId="{AC7C17D3-DC51-42E7-938D-4BFEA66C660E}" destId="{362777DF-A1CA-42D7-8173-218DC26F8A6B}" srcOrd="2" destOrd="0" parTransId="{D464CB69-9FD6-4933-A831-229E326F3F24}" sibTransId="{EC33ACBA-2FEB-41AE-A6CE-FD17751BD1BF}"/>
    <dgm:cxn modelId="{86668289-82E4-4D11-939B-32D2983F950A}" type="presOf" srcId="{58D94D9D-7D9B-477B-817F-E5BA7EFE7660}" destId="{2FD65F10-33EB-4B7F-8C96-26FFC566EE32}" srcOrd="0" destOrd="0" presId="urn:microsoft.com/office/officeart/2005/8/layout/vList5"/>
    <dgm:cxn modelId="{B29131C8-EBF4-4A84-9EB8-0211AEC5AF87}" srcId="{AC7C17D3-DC51-42E7-938D-4BFEA66C660E}" destId="{A55DF2BD-1EBC-42FD-A185-E7EEE01E649E}" srcOrd="0" destOrd="0" parTransId="{6BA7D5E0-F57C-4B8F-B175-DFECE183A3FB}" sibTransId="{E5F9B108-D9CE-4F55-A109-5EC067015ABC}"/>
    <dgm:cxn modelId="{72A954E0-F20B-46B3-B5F6-2199E2DC3EA1}" type="presOf" srcId="{7CBA0210-DD40-48D2-BBE3-DEB46BC53C65}" destId="{2FD5D99C-6E5B-489D-A2E8-C6472AF832FC}" srcOrd="0" destOrd="0" presId="urn:microsoft.com/office/officeart/2005/8/layout/vList5"/>
    <dgm:cxn modelId="{C8A5D0BB-A5B1-4F53-A324-BAB3B8D87EF2}" srcId="{AC7C17D3-DC51-42E7-938D-4BFEA66C660E}" destId="{3F4A7A29-7ABA-4D9E-AF28-0C84592C0B54}" srcOrd="1" destOrd="0" parTransId="{D1E1D82F-088C-451B-8ED9-8AF0A3F05D14}" sibTransId="{C5FCD198-B558-4F0E-8052-AB3A89106F9C}"/>
    <dgm:cxn modelId="{0F8FB7D2-3D5E-401F-BF92-38895A44D778}" srcId="{AC7C17D3-DC51-42E7-938D-4BFEA66C660E}" destId="{58D94D9D-7D9B-477B-817F-E5BA7EFE7660}" srcOrd="3" destOrd="0" parTransId="{45271C43-94F8-40B0-8D93-A25747304BD1}" sibTransId="{DE24F92A-E587-49C3-B8FB-5013DFC80F74}"/>
    <dgm:cxn modelId="{A57ACDFB-B756-46AA-AEB9-691A5B9DBD12}" type="presParOf" srcId="{CD19C2BE-CEEE-446D-A6D3-840B024FE2AF}" destId="{C9D23275-30BF-4801-8D0B-532111E5DA78}" srcOrd="0" destOrd="0" presId="urn:microsoft.com/office/officeart/2005/8/layout/vList5"/>
    <dgm:cxn modelId="{7F06717D-5783-4C3E-B65F-D178E5CBD9A7}" type="presParOf" srcId="{C9D23275-30BF-4801-8D0B-532111E5DA78}" destId="{A706BE8A-CD58-4736-8F81-E6BEB7F19798}" srcOrd="0" destOrd="0" presId="urn:microsoft.com/office/officeart/2005/8/layout/vList5"/>
    <dgm:cxn modelId="{F532DE28-8212-4397-98F6-957CCCE41EFC}" type="presParOf" srcId="{C9D23275-30BF-4801-8D0B-532111E5DA78}" destId="{C14E0C21-2FC7-4A40-BE69-300E3752C163}" srcOrd="1" destOrd="0" presId="urn:microsoft.com/office/officeart/2005/8/layout/vList5"/>
    <dgm:cxn modelId="{18DD3C18-1A1B-452A-A796-26E40F0876F4}" type="presParOf" srcId="{CD19C2BE-CEEE-446D-A6D3-840B024FE2AF}" destId="{3F0CACCD-296C-4F84-A5DE-534E1C114E67}" srcOrd="1" destOrd="0" presId="urn:microsoft.com/office/officeart/2005/8/layout/vList5"/>
    <dgm:cxn modelId="{5EBCCF9F-207C-4909-B684-E46192E50021}" type="presParOf" srcId="{CD19C2BE-CEEE-446D-A6D3-840B024FE2AF}" destId="{DCD29199-8E66-4090-AF16-37DE92463C50}" srcOrd="2" destOrd="0" presId="urn:microsoft.com/office/officeart/2005/8/layout/vList5"/>
    <dgm:cxn modelId="{201578D5-FBF8-470E-9A37-0C73EE4F8D83}" type="presParOf" srcId="{DCD29199-8E66-4090-AF16-37DE92463C50}" destId="{F65C8E2B-BA32-4D66-A69F-F3F69E7E5FF3}" srcOrd="0" destOrd="0" presId="urn:microsoft.com/office/officeart/2005/8/layout/vList5"/>
    <dgm:cxn modelId="{B135BE6A-5591-4119-B210-099A9211DE70}" type="presParOf" srcId="{DCD29199-8E66-4090-AF16-37DE92463C50}" destId="{2FD5D99C-6E5B-489D-A2E8-C6472AF832FC}" srcOrd="1" destOrd="0" presId="urn:microsoft.com/office/officeart/2005/8/layout/vList5"/>
    <dgm:cxn modelId="{25FED325-6B52-470D-B15B-D9225881FA8C}" type="presParOf" srcId="{CD19C2BE-CEEE-446D-A6D3-840B024FE2AF}" destId="{ABF5DB6F-299A-4FAD-B182-FDD7FC0A081D}" srcOrd="3" destOrd="0" presId="urn:microsoft.com/office/officeart/2005/8/layout/vList5"/>
    <dgm:cxn modelId="{8B7D5FF8-D9EF-4A01-8585-05956AFA3AAB}" type="presParOf" srcId="{CD19C2BE-CEEE-446D-A6D3-840B024FE2AF}" destId="{281312EC-C24B-4D53-AA26-2DD35F8F27EB}" srcOrd="4" destOrd="0" presId="urn:microsoft.com/office/officeart/2005/8/layout/vList5"/>
    <dgm:cxn modelId="{93F4AD96-6963-4A6B-A886-82AC7005F5FC}" type="presParOf" srcId="{281312EC-C24B-4D53-AA26-2DD35F8F27EB}" destId="{9928B88C-C1CF-4F4D-81CB-E3FD6D225C49}" srcOrd="0" destOrd="0" presId="urn:microsoft.com/office/officeart/2005/8/layout/vList5"/>
    <dgm:cxn modelId="{AABCC1B0-1C47-48C7-A3E1-3F1B71E32966}" type="presParOf" srcId="{281312EC-C24B-4D53-AA26-2DD35F8F27EB}" destId="{39300FCC-D6DC-446D-A9A6-750BC943FBA3}" srcOrd="1" destOrd="0" presId="urn:microsoft.com/office/officeart/2005/8/layout/vList5"/>
    <dgm:cxn modelId="{BCA5323C-3DE8-4823-9FF5-E7A8A60FE4FF}" type="presParOf" srcId="{CD19C2BE-CEEE-446D-A6D3-840B024FE2AF}" destId="{B6529F36-880C-4553-B122-4ABBB030F3ED}" srcOrd="5" destOrd="0" presId="urn:microsoft.com/office/officeart/2005/8/layout/vList5"/>
    <dgm:cxn modelId="{C9F9967D-2EAB-44DF-AD99-9AFE8001345D}" type="presParOf" srcId="{CD19C2BE-CEEE-446D-A6D3-840B024FE2AF}" destId="{156B9C73-9883-4954-A522-5BDFC26314AA}" srcOrd="6" destOrd="0" presId="urn:microsoft.com/office/officeart/2005/8/layout/vList5"/>
    <dgm:cxn modelId="{042E03F5-57C2-4EC5-96D5-FDC5F36A0EFF}" type="presParOf" srcId="{156B9C73-9883-4954-A522-5BDFC26314AA}" destId="{2FD65F10-33EB-4B7F-8C96-26FFC566EE32}" srcOrd="0" destOrd="0" presId="urn:microsoft.com/office/officeart/2005/8/layout/vList5"/>
    <dgm:cxn modelId="{E725BAC2-B677-4659-A549-FA9DD1C9C5D3}" type="presParOf" srcId="{156B9C73-9883-4954-A522-5BDFC26314AA}" destId="{46CF4B91-AC6F-4389-8751-A1A722149029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787211D-DF62-4CF7-9629-2F9E82949B2D}" type="doc">
      <dgm:prSet loTypeId="urn:microsoft.com/office/officeart/2005/8/layout/process1" loCatId="process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A1C426AC-8D7C-44DC-8007-342BE9DDA8FE}">
      <dgm:prSet phldrT="[Text]" custT="1"/>
      <dgm:spPr/>
      <dgm:t>
        <a:bodyPr/>
        <a:lstStyle/>
        <a:p>
          <a:r>
            <a:rPr lang="en-US" sz="1800" dirty="0" smtClean="0"/>
            <a:t>Screening</a:t>
          </a:r>
          <a:endParaRPr lang="en-US" sz="1800" dirty="0"/>
        </a:p>
      </dgm:t>
    </dgm:pt>
    <dgm:pt modelId="{F86279F5-34F5-429B-9925-785B7055128B}" type="parTrans" cxnId="{DB161994-5DA1-4B2F-A0B2-E4B358363243}">
      <dgm:prSet/>
      <dgm:spPr/>
      <dgm:t>
        <a:bodyPr/>
        <a:lstStyle/>
        <a:p>
          <a:endParaRPr lang="en-US"/>
        </a:p>
      </dgm:t>
    </dgm:pt>
    <dgm:pt modelId="{0350AF38-8AA0-4528-8B08-3C4A6BE3EC77}" type="sibTrans" cxnId="{DB161994-5DA1-4B2F-A0B2-E4B358363243}">
      <dgm:prSet custT="1"/>
      <dgm:spPr/>
      <dgm:t>
        <a:bodyPr/>
        <a:lstStyle/>
        <a:p>
          <a:endParaRPr lang="en-US" sz="1800"/>
        </a:p>
      </dgm:t>
    </dgm:pt>
    <dgm:pt modelId="{274CDF8B-C75F-4EE0-BCD6-97A2F0036B54}">
      <dgm:prSet phldrT="[Text]" custT="1"/>
      <dgm:spPr/>
      <dgm:t>
        <a:bodyPr/>
        <a:lstStyle/>
        <a:p>
          <a:r>
            <a:rPr lang="en-US" sz="1800" dirty="0" smtClean="0"/>
            <a:t>Rand.</a:t>
          </a:r>
          <a:endParaRPr lang="en-US" sz="1800" dirty="0"/>
        </a:p>
      </dgm:t>
    </dgm:pt>
    <dgm:pt modelId="{F0E8B73F-A0CB-4748-8F04-AB8F91921970}" type="parTrans" cxnId="{DBD85F88-0F1F-4413-B9DD-BD1BD0E66DF9}">
      <dgm:prSet/>
      <dgm:spPr/>
      <dgm:t>
        <a:bodyPr/>
        <a:lstStyle/>
        <a:p>
          <a:endParaRPr lang="en-US"/>
        </a:p>
      </dgm:t>
    </dgm:pt>
    <dgm:pt modelId="{F2094A37-591F-46D4-9C9B-9DA8EA855C10}" type="sibTrans" cxnId="{DBD85F88-0F1F-4413-B9DD-BD1BD0E66DF9}">
      <dgm:prSet custT="1"/>
      <dgm:spPr/>
      <dgm:t>
        <a:bodyPr/>
        <a:lstStyle/>
        <a:p>
          <a:endParaRPr lang="en-US" sz="1800"/>
        </a:p>
      </dgm:t>
    </dgm:pt>
    <dgm:pt modelId="{E9137DBD-1B7F-4A2D-8B78-32B1F1C168F9}">
      <dgm:prSet phldrT="[Text]" custT="1"/>
      <dgm:spPr/>
      <dgm:t>
        <a:bodyPr/>
        <a:lstStyle/>
        <a:p>
          <a:r>
            <a:rPr lang="en-US" sz="1800" dirty="0" smtClean="0"/>
            <a:t>Drug A</a:t>
          </a:r>
          <a:endParaRPr lang="en-US" sz="1800" dirty="0"/>
        </a:p>
      </dgm:t>
    </dgm:pt>
    <dgm:pt modelId="{D5C35957-1198-4B47-A671-DA2213103D3B}" type="parTrans" cxnId="{9C89FF5A-A967-44F8-ADDB-D9AB50C27870}">
      <dgm:prSet/>
      <dgm:spPr/>
      <dgm:t>
        <a:bodyPr/>
        <a:lstStyle/>
        <a:p>
          <a:endParaRPr lang="en-US"/>
        </a:p>
      </dgm:t>
    </dgm:pt>
    <dgm:pt modelId="{961EB558-0D7E-4654-8A4C-FF6D0774BB29}" type="sibTrans" cxnId="{9C89FF5A-A967-44F8-ADDB-D9AB50C27870}">
      <dgm:prSet custT="1"/>
      <dgm:spPr/>
      <dgm:t>
        <a:bodyPr/>
        <a:lstStyle/>
        <a:p>
          <a:endParaRPr lang="en-US" sz="1800"/>
        </a:p>
      </dgm:t>
    </dgm:pt>
    <dgm:pt modelId="{5557FBBE-A8B3-4A24-9635-3CF984C15D81}">
      <dgm:prSet phldrT="[Text]" custT="1"/>
      <dgm:spPr/>
      <dgm:t>
        <a:bodyPr/>
        <a:lstStyle/>
        <a:p>
          <a:r>
            <a:rPr lang="en-US" sz="1800" dirty="0" smtClean="0"/>
            <a:t>Wash-out</a:t>
          </a:r>
          <a:endParaRPr lang="en-US" sz="1800" dirty="0"/>
        </a:p>
      </dgm:t>
    </dgm:pt>
    <dgm:pt modelId="{CF3B4ADA-F864-4DAE-8FE8-EFF70A7718B8}" type="parTrans" cxnId="{3BDB52AB-4FED-42E4-ADFD-0375A14AA417}">
      <dgm:prSet/>
      <dgm:spPr/>
      <dgm:t>
        <a:bodyPr/>
        <a:lstStyle/>
        <a:p>
          <a:endParaRPr lang="en-US"/>
        </a:p>
      </dgm:t>
    </dgm:pt>
    <dgm:pt modelId="{9021A3A2-C135-4956-811B-A0C8D78501F9}" type="sibTrans" cxnId="{3BDB52AB-4FED-42E4-ADFD-0375A14AA417}">
      <dgm:prSet custT="1"/>
      <dgm:spPr/>
      <dgm:t>
        <a:bodyPr/>
        <a:lstStyle/>
        <a:p>
          <a:endParaRPr lang="en-US" sz="1800"/>
        </a:p>
      </dgm:t>
    </dgm:pt>
    <dgm:pt modelId="{4959BAB8-658C-41B2-8D46-35E11847065F}">
      <dgm:prSet phldrT="[Text]" custT="1"/>
      <dgm:spPr/>
      <dgm:t>
        <a:bodyPr/>
        <a:lstStyle/>
        <a:p>
          <a:r>
            <a:rPr lang="en-US" sz="1800" dirty="0" smtClean="0"/>
            <a:t>Drug B</a:t>
          </a:r>
          <a:endParaRPr lang="en-US" sz="1800" dirty="0"/>
        </a:p>
      </dgm:t>
    </dgm:pt>
    <dgm:pt modelId="{DB0CD3C0-BDCC-4C4D-B9B9-5AB13F2DCB4B}" type="parTrans" cxnId="{A4C66DC9-50E0-4661-911C-126F5FA2DCFF}">
      <dgm:prSet/>
      <dgm:spPr/>
      <dgm:t>
        <a:bodyPr/>
        <a:lstStyle/>
        <a:p>
          <a:endParaRPr lang="en-US"/>
        </a:p>
      </dgm:t>
    </dgm:pt>
    <dgm:pt modelId="{A51EF3D0-7CD3-417A-911D-E99804F4601B}" type="sibTrans" cxnId="{A4C66DC9-50E0-4661-911C-126F5FA2DCFF}">
      <dgm:prSet custT="1"/>
      <dgm:spPr/>
      <dgm:t>
        <a:bodyPr/>
        <a:lstStyle/>
        <a:p>
          <a:endParaRPr lang="en-US" sz="1800"/>
        </a:p>
      </dgm:t>
    </dgm:pt>
    <dgm:pt modelId="{39ABC185-3B9B-4B00-8DC0-29E78305F108}">
      <dgm:prSet phldrT="[Text]"/>
      <dgm:spPr/>
      <dgm:t>
        <a:bodyPr/>
        <a:lstStyle/>
        <a:p>
          <a:r>
            <a:rPr lang="en-US" dirty="0" smtClean="0"/>
            <a:t>Follow-up</a:t>
          </a:r>
          <a:endParaRPr lang="en-US" dirty="0"/>
        </a:p>
      </dgm:t>
    </dgm:pt>
    <dgm:pt modelId="{C8132BA8-7761-4CED-B1A5-41F613269B4E}" type="parTrans" cxnId="{4392DB78-0C55-4A66-AF3E-5C765C294F75}">
      <dgm:prSet/>
      <dgm:spPr/>
      <dgm:t>
        <a:bodyPr/>
        <a:lstStyle/>
        <a:p>
          <a:endParaRPr lang="en-US"/>
        </a:p>
      </dgm:t>
    </dgm:pt>
    <dgm:pt modelId="{FA8AB028-46A2-4920-9630-7F594BD55A6B}" type="sibTrans" cxnId="{4392DB78-0C55-4A66-AF3E-5C765C294F75}">
      <dgm:prSet/>
      <dgm:spPr/>
      <dgm:t>
        <a:bodyPr/>
        <a:lstStyle/>
        <a:p>
          <a:endParaRPr lang="en-US"/>
        </a:p>
      </dgm:t>
    </dgm:pt>
    <dgm:pt modelId="{F85994A1-AC47-4C72-9040-1B98741DB9CC}" type="pres">
      <dgm:prSet presAssocID="{6787211D-DF62-4CF7-9629-2F9E82949B2D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F387955-6695-4C88-B99B-410E0764BB5F}" type="pres">
      <dgm:prSet presAssocID="{A1C426AC-8D7C-44DC-8007-342BE9DDA8FE}" presName="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A56FF72-8679-44F4-AD00-CB766CC641D2}" type="pres">
      <dgm:prSet presAssocID="{0350AF38-8AA0-4528-8B08-3C4A6BE3EC77}" presName="sibTrans" presStyleLbl="sibTrans2D1" presStyleIdx="0" presStyleCnt="5"/>
      <dgm:spPr/>
      <dgm:t>
        <a:bodyPr/>
        <a:lstStyle/>
        <a:p>
          <a:endParaRPr lang="en-US"/>
        </a:p>
      </dgm:t>
    </dgm:pt>
    <dgm:pt modelId="{0674FF88-F05A-40EC-96CD-F637DAAFBF16}" type="pres">
      <dgm:prSet presAssocID="{0350AF38-8AA0-4528-8B08-3C4A6BE3EC77}" presName="connectorText" presStyleLbl="sibTrans2D1" presStyleIdx="0" presStyleCnt="5"/>
      <dgm:spPr/>
      <dgm:t>
        <a:bodyPr/>
        <a:lstStyle/>
        <a:p>
          <a:endParaRPr lang="en-US"/>
        </a:p>
      </dgm:t>
    </dgm:pt>
    <dgm:pt modelId="{2B1F56F1-8DA3-44D8-89EB-D96041595E6A}" type="pres">
      <dgm:prSet presAssocID="{274CDF8B-C75F-4EE0-BCD6-97A2F0036B54}" presName="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1F342F-7015-422B-89DE-CCE0784B8A41}" type="pres">
      <dgm:prSet presAssocID="{F2094A37-591F-46D4-9C9B-9DA8EA855C10}" presName="sibTrans" presStyleLbl="sibTrans2D1" presStyleIdx="1" presStyleCnt="5"/>
      <dgm:spPr/>
      <dgm:t>
        <a:bodyPr/>
        <a:lstStyle/>
        <a:p>
          <a:endParaRPr lang="en-US"/>
        </a:p>
      </dgm:t>
    </dgm:pt>
    <dgm:pt modelId="{212E1A55-CE5E-435C-BF35-BDA2076811C4}" type="pres">
      <dgm:prSet presAssocID="{F2094A37-591F-46D4-9C9B-9DA8EA855C10}" presName="connectorText" presStyleLbl="sibTrans2D1" presStyleIdx="1" presStyleCnt="5"/>
      <dgm:spPr/>
      <dgm:t>
        <a:bodyPr/>
        <a:lstStyle/>
        <a:p>
          <a:endParaRPr lang="en-US"/>
        </a:p>
      </dgm:t>
    </dgm:pt>
    <dgm:pt modelId="{12C194FA-AF19-4080-94C1-5348B19B7751}" type="pres">
      <dgm:prSet presAssocID="{E9137DBD-1B7F-4A2D-8B78-32B1F1C168F9}" presName="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14EAFA9-2E81-4E01-8F0E-33A16E4E8F8E}" type="pres">
      <dgm:prSet presAssocID="{961EB558-0D7E-4654-8A4C-FF6D0774BB29}" presName="sibTrans" presStyleLbl="sibTrans2D1" presStyleIdx="2" presStyleCnt="5"/>
      <dgm:spPr/>
      <dgm:t>
        <a:bodyPr/>
        <a:lstStyle/>
        <a:p>
          <a:endParaRPr lang="en-US"/>
        </a:p>
      </dgm:t>
    </dgm:pt>
    <dgm:pt modelId="{5C5603DF-9682-4685-A21A-9E1DA6473637}" type="pres">
      <dgm:prSet presAssocID="{961EB558-0D7E-4654-8A4C-FF6D0774BB29}" presName="connectorText" presStyleLbl="sibTrans2D1" presStyleIdx="2" presStyleCnt="5"/>
      <dgm:spPr/>
      <dgm:t>
        <a:bodyPr/>
        <a:lstStyle/>
        <a:p>
          <a:endParaRPr lang="en-US"/>
        </a:p>
      </dgm:t>
    </dgm:pt>
    <dgm:pt modelId="{D48FCCA0-0C9D-4F7C-B119-D4A6E881DCA8}" type="pres">
      <dgm:prSet presAssocID="{5557FBBE-A8B3-4A24-9635-3CF984C15D81}" presName="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2C39499-E055-48B7-96C7-2CBF63FAAA72}" type="pres">
      <dgm:prSet presAssocID="{9021A3A2-C135-4956-811B-A0C8D78501F9}" presName="sibTrans" presStyleLbl="sibTrans2D1" presStyleIdx="3" presStyleCnt="5"/>
      <dgm:spPr/>
      <dgm:t>
        <a:bodyPr/>
        <a:lstStyle/>
        <a:p>
          <a:endParaRPr lang="en-US"/>
        </a:p>
      </dgm:t>
    </dgm:pt>
    <dgm:pt modelId="{60B925EA-022E-4942-9046-2B2FA731B08D}" type="pres">
      <dgm:prSet presAssocID="{9021A3A2-C135-4956-811B-A0C8D78501F9}" presName="connectorText" presStyleLbl="sibTrans2D1" presStyleIdx="3" presStyleCnt="5"/>
      <dgm:spPr/>
      <dgm:t>
        <a:bodyPr/>
        <a:lstStyle/>
        <a:p>
          <a:endParaRPr lang="en-US"/>
        </a:p>
      </dgm:t>
    </dgm:pt>
    <dgm:pt modelId="{DF975CE0-D176-477C-A264-6746009D8194}" type="pres">
      <dgm:prSet presAssocID="{4959BAB8-658C-41B2-8D46-35E11847065F}" presName="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AE68B1F-036B-4501-A17F-F18D3B96C993}" type="pres">
      <dgm:prSet presAssocID="{A51EF3D0-7CD3-417A-911D-E99804F4601B}" presName="sibTrans" presStyleLbl="sibTrans2D1" presStyleIdx="4" presStyleCnt="5"/>
      <dgm:spPr/>
      <dgm:t>
        <a:bodyPr/>
        <a:lstStyle/>
        <a:p>
          <a:endParaRPr lang="en-US"/>
        </a:p>
      </dgm:t>
    </dgm:pt>
    <dgm:pt modelId="{3ECAFF6E-4493-48E1-B491-E968C429A897}" type="pres">
      <dgm:prSet presAssocID="{A51EF3D0-7CD3-417A-911D-E99804F4601B}" presName="connectorText" presStyleLbl="sibTrans2D1" presStyleIdx="4" presStyleCnt="5"/>
      <dgm:spPr/>
      <dgm:t>
        <a:bodyPr/>
        <a:lstStyle/>
        <a:p>
          <a:endParaRPr lang="en-US"/>
        </a:p>
      </dgm:t>
    </dgm:pt>
    <dgm:pt modelId="{10F936A9-E881-4D65-A0D5-28D71A777C3A}" type="pres">
      <dgm:prSet presAssocID="{39ABC185-3B9B-4B00-8DC0-29E78305F108}" presName="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5C87239-F350-4AE8-8F9C-6C32E4EAB6CD}" type="presOf" srcId="{9021A3A2-C135-4956-811B-A0C8D78501F9}" destId="{60B925EA-022E-4942-9046-2B2FA731B08D}" srcOrd="1" destOrd="0" presId="urn:microsoft.com/office/officeart/2005/8/layout/process1"/>
    <dgm:cxn modelId="{DBD85F88-0F1F-4413-B9DD-BD1BD0E66DF9}" srcId="{6787211D-DF62-4CF7-9629-2F9E82949B2D}" destId="{274CDF8B-C75F-4EE0-BCD6-97A2F0036B54}" srcOrd="1" destOrd="0" parTransId="{F0E8B73F-A0CB-4748-8F04-AB8F91921970}" sibTransId="{F2094A37-591F-46D4-9C9B-9DA8EA855C10}"/>
    <dgm:cxn modelId="{6F242029-11DF-42F5-903E-6D1981FE3BA4}" type="presOf" srcId="{4959BAB8-658C-41B2-8D46-35E11847065F}" destId="{DF975CE0-D176-477C-A264-6746009D8194}" srcOrd="0" destOrd="0" presId="urn:microsoft.com/office/officeart/2005/8/layout/process1"/>
    <dgm:cxn modelId="{6AC489AF-6A8F-4C4E-A31A-9B7A4743C4E4}" type="presOf" srcId="{A51EF3D0-7CD3-417A-911D-E99804F4601B}" destId="{3ECAFF6E-4493-48E1-B491-E968C429A897}" srcOrd="1" destOrd="0" presId="urn:microsoft.com/office/officeart/2005/8/layout/process1"/>
    <dgm:cxn modelId="{4B3CC8D3-A650-4866-B4D9-850496D19139}" type="presOf" srcId="{E9137DBD-1B7F-4A2D-8B78-32B1F1C168F9}" destId="{12C194FA-AF19-4080-94C1-5348B19B7751}" srcOrd="0" destOrd="0" presId="urn:microsoft.com/office/officeart/2005/8/layout/process1"/>
    <dgm:cxn modelId="{80947C87-A3F3-4FE7-9F2E-0F8FED9AED20}" type="presOf" srcId="{0350AF38-8AA0-4528-8B08-3C4A6BE3EC77}" destId="{0674FF88-F05A-40EC-96CD-F637DAAFBF16}" srcOrd="1" destOrd="0" presId="urn:microsoft.com/office/officeart/2005/8/layout/process1"/>
    <dgm:cxn modelId="{8DFC405B-8C3A-4655-B97A-A1D7D63D3CA5}" type="presOf" srcId="{5557FBBE-A8B3-4A24-9635-3CF984C15D81}" destId="{D48FCCA0-0C9D-4F7C-B119-D4A6E881DCA8}" srcOrd="0" destOrd="0" presId="urn:microsoft.com/office/officeart/2005/8/layout/process1"/>
    <dgm:cxn modelId="{00350BD7-8392-4CE2-9A5F-CF1FD52EDBDB}" type="presOf" srcId="{9021A3A2-C135-4956-811B-A0C8D78501F9}" destId="{32C39499-E055-48B7-96C7-2CBF63FAAA72}" srcOrd="0" destOrd="0" presId="urn:microsoft.com/office/officeart/2005/8/layout/process1"/>
    <dgm:cxn modelId="{7F95DA0E-7DA6-492A-9B93-8DD24698F461}" type="presOf" srcId="{F2094A37-591F-46D4-9C9B-9DA8EA855C10}" destId="{521F342F-7015-422B-89DE-CCE0784B8A41}" srcOrd="0" destOrd="0" presId="urn:microsoft.com/office/officeart/2005/8/layout/process1"/>
    <dgm:cxn modelId="{2B5747F3-FF13-41B5-B0C6-68E6542CE6DD}" type="presOf" srcId="{A1C426AC-8D7C-44DC-8007-342BE9DDA8FE}" destId="{0F387955-6695-4C88-B99B-410E0764BB5F}" srcOrd="0" destOrd="0" presId="urn:microsoft.com/office/officeart/2005/8/layout/process1"/>
    <dgm:cxn modelId="{A4C66DC9-50E0-4661-911C-126F5FA2DCFF}" srcId="{6787211D-DF62-4CF7-9629-2F9E82949B2D}" destId="{4959BAB8-658C-41B2-8D46-35E11847065F}" srcOrd="4" destOrd="0" parTransId="{DB0CD3C0-BDCC-4C4D-B9B9-5AB13F2DCB4B}" sibTransId="{A51EF3D0-7CD3-417A-911D-E99804F4601B}"/>
    <dgm:cxn modelId="{3BDB52AB-4FED-42E4-ADFD-0375A14AA417}" srcId="{6787211D-DF62-4CF7-9629-2F9E82949B2D}" destId="{5557FBBE-A8B3-4A24-9635-3CF984C15D81}" srcOrd="3" destOrd="0" parTransId="{CF3B4ADA-F864-4DAE-8FE8-EFF70A7718B8}" sibTransId="{9021A3A2-C135-4956-811B-A0C8D78501F9}"/>
    <dgm:cxn modelId="{DB161994-5DA1-4B2F-A0B2-E4B358363243}" srcId="{6787211D-DF62-4CF7-9629-2F9E82949B2D}" destId="{A1C426AC-8D7C-44DC-8007-342BE9DDA8FE}" srcOrd="0" destOrd="0" parTransId="{F86279F5-34F5-429B-9925-785B7055128B}" sibTransId="{0350AF38-8AA0-4528-8B08-3C4A6BE3EC77}"/>
    <dgm:cxn modelId="{F46CC7B4-2BCB-4965-A43F-5CBD1E61A248}" type="presOf" srcId="{6787211D-DF62-4CF7-9629-2F9E82949B2D}" destId="{F85994A1-AC47-4C72-9040-1B98741DB9CC}" srcOrd="0" destOrd="0" presId="urn:microsoft.com/office/officeart/2005/8/layout/process1"/>
    <dgm:cxn modelId="{611EB059-8D9A-4C16-80B8-B883E766F270}" type="presOf" srcId="{0350AF38-8AA0-4528-8B08-3C4A6BE3EC77}" destId="{9A56FF72-8679-44F4-AD00-CB766CC641D2}" srcOrd="0" destOrd="0" presId="urn:microsoft.com/office/officeart/2005/8/layout/process1"/>
    <dgm:cxn modelId="{A90CE8CC-BDF2-4154-9B67-FB6492DE52F6}" type="presOf" srcId="{A51EF3D0-7CD3-417A-911D-E99804F4601B}" destId="{4AE68B1F-036B-4501-A17F-F18D3B96C993}" srcOrd="0" destOrd="0" presId="urn:microsoft.com/office/officeart/2005/8/layout/process1"/>
    <dgm:cxn modelId="{EB2257E3-F981-41BC-85BF-D170738E6859}" type="presOf" srcId="{961EB558-0D7E-4654-8A4C-FF6D0774BB29}" destId="{514EAFA9-2E81-4E01-8F0E-33A16E4E8F8E}" srcOrd="0" destOrd="0" presId="urn:microsoft.com/office/officeart/2005/8/layout/process1"/>
    <dgm:cxn modelId="{D9985A2F-371E-4F30-BEC3-97D326B1CB66}" type="presOf" srcId="{961EB558-0D7E-4654-8A4C-FF6D0774BB29}" destId="{5C5603DF-9682-4685-A21A-9E1DA6473637}" srcOrd="1" destOrd="0" presId="urn:microsoft.com/office/officeart/2005/8/layout/process1"/>
    <dgm:cxn modelId="{4392DB78-0C55-4A66-AF3E-5C765C294F75}" srcId="{6787211D-DF62-4CF7-9629-2F9E82949B2D}" destId="{39ABC185-3B9B-4B00-8DC0-29E78305F108}" srcOrd="5" destOrd="0" parTransId="{C8132BA8-7761-4CED-B1A5-41F613269B4E}" sibTransId="{FA8AB028-46A2-4920-9630-7F594BD55A6B}"/>
    <dgm:cxn modelId="{62124C7C-D5B5-480F-AC49-AE3577584FC2}" type="presOf" srcId="{F2094A37-591F-46D4-9C9B-9DA8EA855C10}" destId="{212E1A55-CE5E-435C-BF35-BDA2076811C4}" srcOrd="1" destOrd="0" presId="urn:microsoft.com/office/officeart/2005/8/layout/process1"/>
    <dgm:cxn modelId="{E8373C47-FC7D-4067-9BB9-2BEEBC1CC9A3}" type="presOf" srcId="{39ABC185-3B9B-4B00-8DC0-29E78305F108}" destId="{10F936A9-E881-4D65-A0D5-28D71A777C3A}" srcOrd="0" destOrd="0" presId="urn:microsoft.com/office/officeart/2005/8/layout/process1"/>
    <dgm:cxn modelId="{0F4A5827-9FB1-4351-9D9D-C642B74F587F}" type="presOf" srcId="{274CDF8B-C75F-4EE0-BCD6-97A2F0036B54}" destId="{2B1F56F1-8DA3-44D8-89EB-D96041595E6A}" srcOrd="0" destOrd="0" presId="urn:microsoft.com/office/officeart/2005/8/layout/process1"/>
    <dgm:cxn modelId="{9C89FF5A-A967-44F8-ADDB-D9AB50C27870}" srcId="{6787211D-DF62-4CF7-9629-2F9E82949B2D}" destId="{E9137DBD-1B7F-4A2D-8B78-32B1F1C168F9}" srcOrd="2" destOrd="0" parTransId="{D5C35957-1198-4B47-A671-DA2213103D3B}" sibTransId="{961EB558-0D7E-4654-8A4C-FF6D0774BB29}"/>
    <dgm:cxn modelId="{31E97CB0-0C84-49F4-BB3A-FC0C66EB8C1A}" type="presParOf" srcId="{F85994A1-AC47-4C72-9040-1B98741DB9CC}" destId="{0F387955-6695-4C88-B99B-410E0764BB5F}" srcOrd="0" destOrd="0" presId="urn:microsoft.com/office/officeart/2005/8/layout/process1"/>
    <dgm:cxn modelId="{B3A38E9B-B8A5-44DB-A072-EEAA935FFFB8}" type="presParOf" srcId="{F85994A1-AC47-4C72-9040-1B98741DB9CC}" destId="{9A56FF72-8679-44F4-AD00-CB766CC641D2}" srcOrd="1" destOrd="0" presId="urn:microsoft.com/office/officeart/2005/8/layout/process1"/>
    <dgm:cxn modelId="{E238D838-C755-4A33-8C05-17B9B42CA773}" type="presParOf" srcId="{9A56FF72-8679-44F4-AD00-CB766CC641D2}" destId="{0674FF88-F05A-40EC-96CD-F637DAAFBF16}" srcOrd="0" destOrd="0" presId="urn:microsoft.com/office/officeart/2005/8/layout/process1"/>
    <dgm:cxn modelId="{723931B1-858D-4AFF-96C5-379C125DE916}" type="presParOf" srcId="{F85994A1-AC47-4C72-9040-1B98741DB9CC}" destId="{2B1F56F1-8DA3-44D8-89EB-D96041595E6A}" srcOrd="2" destOrd="0" presId="urn:microsoft.com/office/officeart/2005/8/layout/process1"/>
    <dgm:cxn modelId="{604F9479-D5F8-49F4-93BC-C788FFCA6739}" type="presParOf" srcId="{F85994A1-AC47-4C72-9040-1B98741DB9CC}" destId="{521F342F-7015-422B-89DE-CCE0784B8A41}" srcOrd="3" destOrd="0" presId="urn:microsoft.com/office/officeart/2005/8/layout/process1"/>
    <dgm:cxn modelId="{6A837FF0-BB86-4D94-92E1-929E2D3D8CBD}" type="presParOf" srcId="{521F342F-7015-422B-89DE-CCE0784B8A41}" destId="{212E1A55-CE5E-435C-BF35-BDA2076811C4}" srcOrd="0" destOrd="0" presId="urn:microsoft.com/office/officeart/2005/8/layout/process1"/>
    <dgm:cxn modelId="{2C837DDD-1A61-4A4E-A26B-CB37E638F746}" type="presParOf" srcId="{F85994A1-AC47-4C72-9040-1B98741DB9CC}" destId="{12C194FA-AF19-4080-94C1-5348B19B7751}" srcOrd="4" destOrd="0" presId="urn:microsoft.com/office/officeart/2005/8/layout/process1"/>
    <dgm:cxn modelId="{A15CCD29-CB17-474B-89B1-196C7E571BF2}" type="presParOf" srcId="{F85994A1-AC47-4C72-9040-1B98741DB9CC}" destId="{514EAFA9-2E81-4E01-8F0E-33A16E4E8F8E}" srcOrd="5" destOrd="0" presId="urn:microsoft.com/office/officeart/2005/8/layout/process1"/>
    <dgm:cxn modelId="{95B71135-3E24-43F3-AEA8-0D55116C5700}" type="presParOf" srcId="{514EAFA9-2E81-4E01-8F0E-33A16E4E8F8E}" destId="{5C5603DF-9682-4685-A21A-9E1DA6473637}" srcOrd="0" destOrd="0" presId="urn:microsoft.com/office/officeart/2005/8/layout/process1"/>
    <dgm:cxn modelId="{29556E12-BC16-4D59-89D5-C65A532A8445}" type="presParOf" srcId="{F85994A1-AC47-4C72-9040-1B98741DB9CC}" destId="{D48FCCA0-0C9D-4F7C-B119-D4A6E881DCA8}" srcOrd="6" destOrd="0" presId="urn:microsoft.com/office/officeart/2005/8/layout/process1"/>
    <dgm:cxn modelId="{00C849BE-116E-4DDE-8328-9EB5DECEB61B}" type="presParOf" srcId="{F85994A1-AC47-4C72-9040-1B98741DB9CC}" destId="{32C39499-E055-48B7-96C7-2CBF63FAAA72}" srcOrd="7" destOrd="0" presId="urn:microsoft.com/office/officeart/2005/8/layout/process1"/>
    <dgm:cxn modelId="{D5708637-CE28-4136-943F-82B8F409265F}" type="presParOf" srcId="{32C39499-E055-48B7-96C7-2CBF63FAAA72}" destId="{60B925EA-022E-4942-9046-2B2FA731B08D}" srcOrd="0" destOrd="0" presId="urn:microsoft.com/office/officeart/2005/8/layout/process1"/>
    <dgm:cxn modelId="{021715F8-AABE-46C5-A05E-CE29925194B7}" type="presParOf" srcId="{F85994A1-AC47-4C72-9040-1B98741DB9CC}" destId="{DF975CE0-D176-477C-A264-6746009D8194}" srcOrd="8" destOrd="0" presId="urn:microsoft.com/office/officeart/2005/8/layout/process1"/>
    <dgm:cxn modelId="{76512B16-5AC4-469E-9BE2-8EC08A3AC88D}" type="presParOf" srcId="{F85994A1-AC47-4C72-9040-1B98741DB9CC}" destId="{4AE68B1F-036B-4501-A17F-F18D3B96C993}" srcOrd="9" destOrd="0" presId="urn:microsoft.com/office/officeart/2005/8/layout/process1"/>
    <dgm:cxn modelId="{FEB70F32-A3FE-4735-AAC3-066DBCCC8F09}" type="presParOf" srcId="{4AE68B1F-036B-4501-A17F-F18D3B96C993}" destId="{3ECAFF6E-4493-48E1-B491-E968C429A897}" srcOrd="0" destOrd="0" presId="urn:microsoft.com/office/officeart/2005/8/layout/process1"/>
    <dgm:cxn modelId="{0AA97B29-AA80-4EBE-83BF-66F7601D78E0}" type="presParOf" srcId="{F85994A1-AC47-4C72-9040-1B98741DB9CC}" destId="{10F936A9-E881-4D65-A0D5-28D71A777C3A}" srcOrd="1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787211D-DF62-4CF7-9629-2F9E82949B2D}" type="doc">
      <dgm:prSet loTypeId="urn:microsoft.com/office/officeart/2005/8/layout/process1" loCatId="process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en-US"/>
        </a:p>
      </dgm:t>
    </dgm:pt>
    <dgm:pt modelId="{A1C426AC-8D7C-44DC-8007-342BE9DDA8FE}">
      <dgm:prSet phldrT="[Text]" custT="1"/>
      <dgm:spPr/>
      <dgm:t>
        <a:bodyPr/>
        <a:lstStyle/>
        <a:p>
          <a:r>
            <a:rPr lang="en-US" sz="1800" dirty="0" smtClean="0"/>
            <a:t>Screening</a:t>
          </a:r>
          <a:endParaRPr lang="en-US" sz="1800" dirty="0"/>
        </a:p>
      </dgm:t>
    </dgm:pt>
    <dgm:pt modelId="{F86279F5-34F5-429B-9925-785B7055128B}" type="parTrans" cxnId="{DB161994-5DA1-4B2F-A0B2-E4B358363243}">
      <dgm:prSet/>
      <dgm:spPr/>
      <dgm:t>
        <a:bodyPr/>
        <a:lstStyle/>
        <a:p>
          <a:endParaRPr lang="en-US"/>
        </a:p>
      </dgm:t>
    </dgm:pt>
    <dgm:pt modelId="{0350AF38-8AA0-4528-8B08-3C4A6BE3EC77}" type="sibTrans" cxnId="{DB161994-5DA1-4B2F-A0B2-E4B358363243}">
      <dgm:prSet custT="1"/>
      <dgm:spPr/>
      <dgm:t>
        <a:bodyPr/>
        <a:lstStyle/>
        <a:p>
          <a:endParaRPr lang="en-US" sz="1800"/>
        </a:p>
      </dgm:t>
    </dgm:pt>
    <dgm:pt modelId="{274CDF8B-C75F-4EE0-BCD6-97A2F0036B54}">
      <dgm:prSet phldrT="[Text]" custT="1"/>
      <dgm:spPr/>
      <dgm:t>
        <a:bodyPr/>
        <a:lstStyle/>
        <a:p>
          <a:r>
            <a:rPr lang="en-US" sz="1800" dirty="0" smtClean="0"/>
            <a:t>Rand.</a:t>
          </a:r>
          <a:endParaRPr lang="en-US" sz="1800" dirty="0"/>
        </a:p>
      </dgm:t>
    </dgm:pt>
    <dgm:pt modelId="{F0E8B73F-A0CB-4748-8F04-AB8F91921970}" type="parTrans" cxnId="{DBD85F88-0F1F-4413-B9DD-BD1BD0E66DF9}">
      <dgm:prSet/>
      <dgm:spPr/>
      <dgm:t>
        <a:bodyPr/>
        <a:lstStyle/>
        <a:p>
          <a:endParaRPr lang="en-US"/>
        </a:p>
      </dgm:t>
    </dgm:pt>
    <dgm:pt modelId="{F2094A37-591F-46D4-9C9B-9DA8EA855C10}" type="sibTrans" cxnId="{DBD85F88-0F1F-4413-B9DD-BD1BD0E66DF9}">
      <dgm:prSet custT="1"/>
      <dgm:spPr/>
      <dgm:t>
        <a:bodyPr/>
        <a:lstStyle/>
        <a:p>
          <a:endParaRPr lang="en-US" sz="1800"/>
        </a:p>
      </dgm:t>
    </dgm:pt>
    <dgm:pt modelId="{E9137DBD-1B7F-4A2D-8B78-32B1F1C168F9}">
      <dgm:prSet phldrT="[Text]" custT="1"/>
      <dgm:spPr/>
      <dgm:t>
        <a:bodyPr/>
        <a:lstStyle/>
        <a:p>
          <a:r>
            <a:rPr lang="en-US" sz="1800" dirty="0" smtClean="0"/>
            <a:t>1</a:t>
          </a:r>
          <a:r>
            <a:rPr lang="en-US" sz="1800" baseline="30000" dirty="0" smtClean="0"/>
            <a:t>st</a:t>
          </a:r>
          <a:r>
            <a:rPr lang="en-US" sz="1800" dirty="0" smtClean="0"/>
            <a:t> </a:t>
          </a:r>
          <a:r>
            <a:rPr lang="en-US" sz="1800" dirty="0" err="1" smtClean="0"/>
            <a:t>Tx</a:t>
          </a:r>
          <a:endParaRPr lang="en-US" sz="1800" dirty="0"/>
        </a:p>
      </dgm:t>
    </dgm:pt>
    <dgm:pt modelId="{D5C35957-1198-4B47-A671-DA2213103D3B}" type="parTrans" cxnId="{9C89FF5A-A967-44F8-ADDB-D9AB50C27870}">
      <dgm:prSet/>
      <dgm:spPr/>
      <dgm:t>
        <a:bodyPr/>
        <a:lstStyle/>
        <a:p>
          <a:endParaRPr lang="en-US"/>
        </a:p>
      </dgm:t>
    </dgm:pt>
    <dgm:pt modelId="{961EB558-0D7E-4654-8A4C-FF6D0774BB29}" type="sibTrans" cxnId="{9C89FF5A-A967-44F8-ADDB-D9AB50C27870}">
      <dgm:prSet custT="1"/>
      <dgm:spPr/>
      <dgm:t>
        <a:bodyPr/>
        <a:lstStyle/>
        <a:p>
          <a:endParaRPr lang="en-US" sz="1800"/>
        </a:p>
      </dgm:t>
    </dgm:pt>
    <dgm:pt modelId="{4959BAB8-658C-41B2-8D46-35E11847065F}">
      <dgm:prSet phldrT="[Text]" custT="1"/>
      <dgm:spPr/>
      <dgm:t>
        <a:bodyPr/>
        <a:lstStyle/>
        <a:p>
          <a:r>
            <a:rPr lang="en-US" sz="1800" dirty="0" smtClean="0"/>
            <a:t>2</a:t>
          </a:r>
          <a:r>
            <a:rPr lang="en-US" sz="1800" baseline="30000" dirty="0" smtClean="0"/>
            <a:t>nd</a:t>
          </a:r>
          <a:r>
            <a:rPr lang="en-US" sz="1800" dirty="0" smtClean="0"/>
            <a:t> </a:t>
          </a:r>
          <a:r>
            <a:rPr lang="en-US" sz="1800" dirty="0" err="1" smtClean="0"/>
            <a:t>Tx</a:t>
          </a:r>
          <a:endParaRPr lang="en-US" sz="1800" dirty="0"/>
        </a:p>
      </dgm:t>
    </dgm:pt>
    <dgm:pt modelId="{DB0CD3C0-BDCC-4C4D-B9B9-5AB13F2DCB4B}" type="parTrans" cxnId="{A4C66DC9-50E0-4661-911C-126F5FA2DCFF}">
      <dgm:prSet/>
      <dgm:spPr/>
      <dgm:t>
        <a:bodyPr/>
        <a:lstStyle/>
        <a:p>
          <a:endParaRPr lang="en-US"/>
        </a:p>
      </dgm:t>
    </dgm:pt>
    <dgm:pt modelId="{A51EF3D0-7CD3-417A-911D-E99804F4601B}" type="sibTrans" cxnId="{A4C66DC9-50E0-4661-911C-126F5FA2DCFF}">
      <dgm:prSet custT="1"/>
      <dgm:spPr/>
      <dgm:t>
        <a:bodyPr/>
        <a:lstStyle/>
        <a:p>
          <a:endParaRPr lang="en-US" sz="1800"/>
        </a:p>
      </dgm:t>
    </dgm:pt>
    <dgm:pt modelId="{39ABC185-3B9B-4B00-8DC0-29E78305F108}">
      <dgm:prSet phldrT="[Text]"/>
      <dgm:spPr/>
      <dgm:t>
        <a:bodyPr/>
        <a:lstStyle/>
        <a:p>
          <a:r>
            <a:rPr lang="en-US" dirty="0" smtClean="0"/>
            <a:t>Follow-up</a:t>
          </a:r>
          <a:endParaRPr lang="en-US" dirty="0"/>
        </a:p>
      </dgm:t>
    </dgm:pt>
    <dgm:pt modelId="{C8132BA8-7761-4CED-B1A5-41F613269B4E}" type="parTrans" cxnId="{4392DB78-0C55-4A66-AF3E-5C765C294F75}">
      <dgm:prSet/>
      <dgm:spPr/>
      <dgm:t>
        <a:bodyPr/>
        <a:lstStyle/>
        <a:p>
          <a:endParaRPr lang="en-US"/>
        </a:p>
      </dgm:t>
    </dgm:pt>
    <dgm:pt modelId="{FA8AB028-46A2-4920-9630-7F594BD55A6B}" type="sibTrans" cxnId="{4392DB78-0C55-4A66-AF3E-5C765C294F75}">
      <dgm:prSet/>
      <dgm:spPr/>
      <dgm:t>
        <a:bodyPr/>
        <a:lstStyle/>
        <a:p>
          <a:endParaRPr lang="en-US"/>
        </a:p>
      </dgm:t>
    </dgm:pt>
    <dgm:pt modelId="{F85994A1-AC47-4C72-9040-1B98741DB9CC}" type="pres">
      <dgm:prSet presAssocID="{6787211D-DF62-4CF7-9629-2F9E82949B2D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F387955-6695-4C88-B99B-410E0764BB5F}" type="pres">
      <dgm:prSet presAssocID="{A1C426AC-8D7C-44DC-8007-342BE9DDA8FE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A56FF72-8679-44F4-AD00-CB766CC641D2}" type="pres">
      <dgm:prSet presAssocID="{0350AF38-8AA0-4528-8B08-3C4A6BE3EC77}" presName="sibTrans" presStyleLbl="sibTrans2D1" presStyleIdx="0" presStyleCnt="4"/>
      <dgm:spPr/>
      <dgm:t>
        <a:bodyPr/>
        <a:lstStyle/>
        <a:p>
          <a:endParaRPr lang="en-US"/>
        </a:p>
      </dgm:t>
    </dgm:pt>
    <dgm:pt modelId="{0674FF88-F05A-40EC-96CD-F637DAAFBF16}" type="pres">
      <dgm:prSet presAssocID="{0350AF38-8AA0-4528-8B08-3C4A6BE3EC77}" presName="connectorText" presStyleLbl="sibTrans2D1" presStyleIdx="0" presStyleCnt="4"/>
      <dgm:spPr/>
      <dgm:t>
        <a:bodyPr/>
        <a:lstStyle/>
        <a:p>
          <a:endParaRPr lang="en-US"/>
        </a:p>
      </dgm:t>
    </dgm:pt>
    <dgm:pt modelId="{2B1F56F1-8DA3-44D8-89EB-D96041595E6A}" type="pres">
      <dgm:prSet presAssocID="{274CDF8B-C75F-4EE0-BCD6-97A2F0036B54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1F342F-7015-422B-89DE-CCE0784B8A41}" type="pres">
      <dgm:prSet presAssocID="{F2094A37-591F-46D4-9C9B-9DA8EA855C10}" presName="sibTrans" presStyleLbl="sibTrans2D1" presStyleIdx="1" presStyleCnt="4"/>
      <dgm:spPr/>
      <dgm:t>
        <a:bodyPr/>
        <a:lstStyle/>
        <a:p>
          <a:endParaRPr lang="en-US"/>
        </a:p>
      </dgm:t>
    </dgm:pt>
    <dgm:pt modelId="{212E1A55-CE5E-435C-BF35-BDA2076811C4}" type="pres">
      <dgm:prSet presAssocID="{F2094A37-591F-46D4-9C9B-9DA8EA855C10}" presName="connectorText" presStyleLbl="sibTrans2D1" presStyleIdx="1" presStyleCnt="4"/>
      <dgm:spPr/>
      <dgm:t>
        <a:bodyPr/>
        <a:lstStyle/>
        <a:p>
          <a:endParaRPr lang="en-US"/>
        </a:p>
      </dgm:t>
    </dgm:pt>
    <dgm:pt modelId="{12C194FA-AF19-4080-94C1-5348B19B7751}" type="pres">
      <dgm:prSet presAssocID="{E9137DBD-1B7F-4A2D-8B78-32B1F1C168F9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14EAFA9-2E81-4E01-8F0E-33A16E4E8F8E}" type="pres">
      <dgm:prSet presAssocID="{961EB558-0D7E-4654-8A4C-FF6D0774BB29}" presName="sibTrans" presStyleLbl="sibTrans2D1" presStyleIdx="2" presStyleCnt="4"/>
      <dgm:spPr/>
      <dgm:t>
        <a:bodyPr/>
        <a:lstStyle/>
        <a:p>
          <a:endParaRPr lang="en-US"/>
        </a:p>
      </dgm:t>
    </dgm:pt>
    <dgm:pt modelId="{5C5603DF-9682-4685-A21A-9E1DA6473637}" type="pres">
      <dgm:prSet presAssocID="{961EB558-0D7E-4654-8A4C-FF6D0774BB29}" presName="connectorText" presStyleLbl="sibTrans2D1" presStyleIdx="2" presStyleCnt="4"/>
      <dgm:spPr/>
      <dgm:t>
        <a:bodyPr/>
        <a:lstStyle/>
        <a:p>
          <a:endParaRPr lang="en-US"/>
        </a:p>
      </dgm:t>
    </dgm:pt>
    <dgm:pt modelId="{DF975CE0-D176-477C-A264-6746009D8194}" type="pres">
      <dgm:prSet presAssocID="{4959BAB8-658C-41B2-8D46-35E11847065F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AE68B1F-036B-4501-A17F-F18D3B96C993}" type="pres">
      <dgm:prSet presAssocID="{A51EF3D0-7CD3-417A-911D-E99804F4601B}" presName="sibTrans" presStyleLbl="sibTrans2D1" presStyleIdx="3" presStyleCnt="4"/>
      <dgm:spPr/>
      <dgm:t>
        <a:bodyPr/>
        <a:lstStyle/>
        <a:p>
          <a:endParaRPr lang="en-US"/>
        </a:p>
      </dgm:t>
    </dgm:pt>
    <dgm:pt modelId="{3ECAFF6E-4493-48E1-B491-E968C429A897}" type="pres">
      <dgm:prSet presAssocID="{A51EF3D0-7CD3-417A-911D-E99804F4601B}" presName="connectorText" presStyleLbl="sibTrans2D1" presStyleIdx="3" presStyleCnt="4"/>
      <dgm:spPr/>
      <dgm:t>
        <a:bodyPr/>
        <a:lstStyle/>
        <a:p>
          <a:endParaRPr lang="en-US"/>
        </a:p>
      </dgm:t>
    </dgm:pt>
    <dgm:pt modelId="{10F936A9-E881-4D65-A0D5-28D71A777C3A}" type="pres">
      <dgm:prSet presAssocID="{39ABC185-3B9B-4B00-8DC0-29E78305F108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7B2FFBC-1CF2-47C2-8FB8-685A8DAB70C1}" type="presOf" srcId="{961EB558-0D7E-4654-8A4C-FF6D0774BB29}" destId="{5C5603DF-9682-4685-A21A-9E1DA6473637}" srcOrd="1" destOrd="0" presId="urn:microsoft.com/office/officeart/2005/8/layout/process1"/>
    <dgm:cxn modelId="{4FBABD08-DDBB-429D-98CD-516786A5CDF7}" type="presOf" srcId="{274CDF8B-C75F-4EE0-BCD6-97A2F0036B54}" destId="{2B1F56F1-8DA3-44D8-89EB-D96041595E6A}" srcOrd="0" destOrd="0" presId="urn:microsoft.com/office/officeart/2005/8/layout/process1"/>
    <dgm:cxn modelId="{5E57B880-1DAD-440F-8336-D9FF4CEA55DB}" type="presOf" srcId="{A1C426AC-8D7C-44DC-8007-342BE9DDA8FE}" destId="{0F387955-6695-4C88-B99B-410E0764BB5F}" srcOrd="0" destOrd="0" presId="urn:microsoft.com/office/officeart/2005/8/layout/process1"/>
    <dgm:cxn modelId="{7DE0BB31-42FC-439A-9672-582EACE0ABBF}" type="presOf" srcId="{6787211D-DF62-4CF7-9629-2F9E82949B2D}" destId="{F85994A1-AC47-4C72-9040-1B98741DB9CC}" srcOrd="0" destOrd="0" presId="urn:microsoft.com/office/officeart/2005/8/layout/process1"/>
    <dgm:cxn modelId="{F54E76D2-8FB5-415B-B1B3-32B05F1A57F6}" type="presOf" srcId="{F2094A37-591F-46D4-9C9B-9DA8EA855C10}" destId="{212E1A55-CE5E-435C-BF35-BDA2076811C4}" srcOrd="1" destOrd="0" presId="urn:microsoft.com/office/officeart/2005/8/layout/process1"/>
    <dgm:cxn modelId="{13DE6BFF-B347-4C1C-BF08-C0F174D499C0}" type="presOf" srcId="{0350AF38-8AA0-4528-8B08-3C4A6BE3EC77}" destId="{9A56FF72-8679-44F4-AD00-CB766CC641D2}" srcOrd="0" destOrd="0" presId="urn:microsoft.com/office/officeart/2005/8/layout/process1"/>
    <dgm:cxn modelId="{DBD85F88-0F1F-4413-B9DD-BD1BD0E66DF9}" srcId="{6787211D-DF62-4CF7-9629-2F9E82949B2D}" destId="{274CDF8B-C75F-4EE0-BCD6-97A2F0036B54}" srcOrd="1" destOrd="0" parTransId="{F0E8B73F-A0CB-4748-8F04-AB8F91921970}" sibTransId="{F2094A37-591F-46D4-9C9B-9DA8EA855C10}"/>
    <dgm:cxn modelId="{99FA5EA9-238D-43EA-9B87-D9D18413B57C}" type="presOf" srcId="{39ABC185-3B9B-4B00-8DC0-29E78305F108}" destId="{10F936A9-E881-4D65-A0D5-28D71A777C3A}" srcOrd="0" destOrd="0" presId="urn:microsoft.com/office/officeart/2005/8/layout/process1"/>
    <dgm:cxn modelId="{7BBC5D89-8CA0-4BC7-8C6E-D80B705DCE7C}" type="presOf" srcId="{F2094A37-591F-46D4-9C9B-9DA8EA855C10}" destId="{521F342F-7015-422B-89DE-CCE0784B8A41}" srcOrd="0" destOrd="0" presId="urn:microsoft.com/office/officeart/2005/8/layout/process1"/>
    <dgm:cxn modelId="{A4C66DC9-50E0-4661-911C-126F5FA2DCFF}" srcId="{6787211D-DF62-4CF7-9629-2F9E82949B2D}" destId="{4959BAB8-658C-41B2-8D46-35E11847065F}" srcOrd="3" destOrd="0" parTransId="{DB0CD3C0-BDCC-4C4D-B9B9-5AB13F2DCB4B}" sibTransId="{A51EF3D0-7CD3-417A-911D-E99804F4601B}"/>
    <dgm:cxn modelId="{3329CFA6-3856-4201-95BA-97B3D014BB0B}" type="presOf" srcId="{E9137DBD-1B7F-4A2D-8B78-32B1F1C168F9}" destId="{12C194FA-AF19-4080-94C1-5348B19B7751}" srcOrd="0" destOrd="0" presId="urn:microsoft.com/office/officeart/2005/8/layout/process1"/>
    <dgm:cxn modelId="{DB161994-5DA1-4B2F-A0B2-E4B358363243}" srcId="{6787211D-DF62-4CF7-9629-2F9E82949B2D}" destId="{A1C426AC-8D7C-44DC-8007-342BE9DDA8FE}" srcOrd="0" destOrd="0" parTransId="{F86279F5-34F5-429B-9925-785B7055128B}" sibTransId="{0350AF38-8AA0-4528-8B08-3C4A6BE3EC77}"/>
    <dgm:cxn modelId="{4392DB78-0C55-4A66-AF3E-5C765C294F75}" srcId="{6787211D-DF62-4CF7-9629-2F9E82949B2D}" destId="{39ABC185-3B9B-4B00-8DC0-29E78305F108}" srcOrd="4" destOrd="0" parTransId="{C8132BA8-7761-4CED-B1A5-41F613269B4E}" sibTransId="{FA8AB028-46A2-4920-9630-7F594BD55A6B}"/>
    <dgm:cxn modelId="{7E21D2FF-778B-4F13-9F3F-4CB0F17167AC}" type="presOf" srcId="{0350AF38-8AA0-4528-8B08-3C4A6BE3EC77}" destId="{0674FF88-F05A-40EC-96CD-F637DAAFBF16}" srcOrd="1" destOrd="0" presId="urn:microsoft.com/office/officeart/2005/8/layout/process1"/>
    <dgm:cxn modelId="{C790714D-BE7F-46F4-A502-7699BC17704C}" type="presOf" srcId="{4959BAB8-658C-41B2-8D46-35E11847065F}" destId="{DF975CE0-D176-477C-A264-6746009D8194}" srcOrd="0" destOrd="0" presId="urn:microsoft.com/office/officeart/2005/8/layout/process1"/>
    <dgm:cxn modelId="{BF4F0539-E941-4686-97DF-C59BA0FA15F1}" type="presOf" srcId="{961EB558-0D7E-4654-8A4C-FF6D0774BB29}" destId="{514EAFA9-2E81-4E01-8F0E-33A16E4E8F8E}" srcOrd="0" destOrd="0" presId="urn:microsoft.com/office/officeart/2005/8/layout/process1"/>
    <dgm:cxn modelId="{E8890395-8C82-4282-9E48-14DDE303E794}" type="presOf" srcId="{A51EF3D0-7CD3-417A-911D-E99804F4601B}" destId="{4AE68B1F-036B-4501-A17F-F18D3B96C993}" srcOrd="0" destOrd="0" presId="urn:microsoft.com/office/officeart/2005/8/layout/process1"/>
    <dgm:cxn modelId="{9C89FF5A-A967-44F8-ADDB-D9AB50C27870}" srcId="{6787211D-DF62-4CF7-9629-2F9E82949B2D}" destId="{E9137DBD-1B7F-4A2D-8B78-32B1F1C168F9}" srcOrd="2" destOrd="0" parTransId="{D5C35957-1198-4B47-A671-DA2213103D3B}" sibTransId="{961EB558-0D7E-4654-8A4C-FF6D0774BB29}"/>
    <dgm:cxn modelId="{F91A65F0-FC8F-41AC-BAA4-E078A0D13A0C}" type="presOf" srcId="{A51EF3D0-7CD3-417A-911D-E99804F4601B}" destId="{3ECAFF6E-4493-48E1-B491-E968C429A897}" srcOrd="1" destOrd="0" presId="urn:microsoft.com/office/officeart/2005/8/layout/process1"/>
    <dgm:cxn modelId="{4952C7A2-4073-439A-A485-B0BA9201C4A2}" type="presParOf" srcId="{F85994A1-AC47-4C72-9040-1B98741DB9CC}" destId="{0F387955-6695-4C88-B99B-410E0764BB5F}" srcOrd="0" destOrd="0" presId="urn:microsoft.com/office/officeart/2005/8/layout/process1"/>
    <dgm:cxn modelId="{BB9BAB64-A9BF-43AD-B974-3102D414E28B}" type="presParOf" srcId="{F85994A1-AC47-4C72-9040-1B98741DB9CC}" destId="{9A56FF72-8679-44F4-AD00-CB766CC641D2}" srcOrd="1" destOrd="0" presId="urn:microsoft.com/office/officeart/2005/8/layout/process1"/>
    <dgm:cxn modelId="{5E838102-2BC9-4C8A-A59E-396D8D1C34CD}" type="presParOf" srcId="{9A56FF72-8679-44F4-AD00-CB766CC641D2}" destId="{0674FF88-F05A-40EC-96CD-F637DAAFBF16}" srcOrd="0" destOrd="0" presId="urn:microsoft.com/office/officeart/2005/8/layout/process1"/>
    <dgm:cxn modelId="{CF9593CA-93A1-4C0D-BAD3-7060F45A9B2E}" type="presParOf" srcId="{F85994A1-AC47-4C72-9040-1B98741DB9CC}" destId="{2B1F56F1-8DA3-44D8-89EB-D96041595E6A}" srcOrd="2" destOrd="0" presId="urn:microsoft.com/office/officeart/2005/8/layout/process1"/>
    <dgm:cxn modelId="{BA3D6FE1-E12C-4AC5-993A-FDE960A557FE}" type="presParOf" srcId="{F85994A1-AC47-4C72-9040-1B98741DB9CC}" destId="{521F342F-7015-422B-89DE-CCE0784B8A41}" srcOrd="3" destOrd="0" presId="urn:microsoft.com/office/officeart/2005/8/layout/process1"/>
    <dgm:cxn modelId="{D5589BA1-94A0-4122-B210-F3AB29171A85}" type="presParOf" srcId="{521F342F-7015-422B-89DE-CCE0784B8A41}" destId="{212E1A55-CE5E-435C-BF35-BDA2076811C4}" srcOrd="0" destOrd="0" presId="urn:microsoft.com/office/officeart/2005/8/layout/process1"/>
    <dgm:cxn modelId="{DB9134D2-6AEE-40E1-9754-C5B114644AB1}" type="presParOf" srcId="{F85994A1-AC47-4C72-9040-1B98741DB9CC}" destId="{12C194FA-AF19-4080-94C1-5348B19B7751}" srcOrd="4" destOrd="0" presId="urn:microsoft.com/office/officeart/2005/8/layout/process1"/>
    <dgm:cxn modelId="{097DF126-409C-49D2-B342-053761934534}" type="presParOf" srcId="{F85994A1-AC47-4C72-9040-1B98741DB9CC}" destId="{514EAFA9-2E81-4E01-8F0E-33A16E4E8F8E}" srcOrd="5" destOrd="0" presId="urn:microsoft.com/office/officeart/2005/8/layout/process1"/>
    <dgm:cxn modelId="{D84FA102-092E-418D-99AC-5D3A7D348E09}" type="presParOf" srcId="{514EAFA9-2E81-4E01-8F0E-33A16E4E8F8E}" destId="{5C5603DF-9682-4685-A21A-9E1DA6473637}" srcOrd="0" destOrd="0" presId="urn:microsoft.com/office/officeart/2005/8/layout/process1"/>
    <dgm:cxn modelId="{1BABAD29-0163-45F5-B297-03261C5442CB}" type="presParOf" srcId="{F85994A1-AC47-4C72-9040-1B98741DB9CC}" destId="{DF975CE0-D176-477C-A264-6746009D8194}" srcOrd="6" destOrd="0" presId="urn:microsoft.com/office/officeart/2005/8/layout/process1"/>
    <dgm:cxn modelId="{571BE26F-3F34-496A-BD0D-E3073AB185B5}" type="presParOf" srcId="{F85994A1-AC47-4C72-9040-1B98741DB9CC}" destId="{4AE68B1F-036B-4501-A17F-F18D3B96C993}" srcOrd="7" destOrd="0" presId="urn:microsoft.com/office/officeart/2005/8/layout/process1"/>
    <dgm:cxn modelId="{083D9596-C0A7-4D86-A6F8-CD2A048A891D}" type="presParOf" srcId="{4AE68B1F-036B-4501-A17F-F18D3B96C993}" destId="{3ECAFF6E-4493-48E1-B491-E968C429A897}" srcOrd="0" destOrd="0" presId="urn:microsoft.com/office/officeart/2005/8/layout/process1"/>
    <dgm:cxn modelId="{53D32025-633A-4C72-B787-F6AFAF67A43E}" type="presParOf" srcId="{F85994A1-AC47-4C72-9040-1B98741DB9CC}" destId="{10F936A9-E881-4D65-A0D5-28D71A777C3A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787211D-DF62-4CF7-9629-2F9E82949B2D}" type="doc">
      <dgm:prSet loTypeId="urn:microsoft.com/office/officeart/2005/8/layout/process1" loCatId="process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en-US"/>
        </a:p>
      </dgm:t>
    </dgm:pt>
    <dgm:pt modelId="{A1C426AC-8D7C-44DC-8007-342BE9DDA8FE}">
      <dgm:prSet phldrT="[Text]" custT="1"/>
      <dgm:spPr/>
      <dgm:t>
        <a:bodyPr/>
        <a:lstStyle/>
        <a:p>
          <a:r>
            <a:rPr lang="en-US" sz="1800" dirty="0" smtClean="0"/>
            <a:t>Screening</a:t>
          </a:r>
          <a:endParaRPr lang="en-US" sz="1800" dirty="0"/>
        </a:p>
      </dgm:t>
    </dgm:pt>
    <dgm:pt modelId="{F86279F5-34F5-429B-9925-785B7055128B}" type="parTrans" cxnId="{DB161994-5DA1-4B2F-A0B2-E4B358363243}">
      <dgm:prSet/>
      <dgm:spPr/>
      <dgm:t>
        <a:bodyPr/>
        <a:lstStyle/>
        <a:p>
          <a:endParaRPr lang="en-US"/>
        </a:p>
      </dgm:t>
    </dgm:pt>
    <dgm:pt modelId="{0350AF38-8AA0-4528-8B08-3C4A6BE3EC77}" type="sibTrans" cxnId="{DB161994-5DA1-4B2F-A0B2-E4B358363243}">
      <dgm:prSet custT="1"/>
      <dgm:spPr/>
      <dgm:t>
        <a:bodyPr/>
        <a:lstStyle/>
        <a:p>
          <a:endParaRPr lang="en-US" sz="1800"/>
        </a:p>
      </dgm:t>
    </dgm:pt>
    <dgm:pt modelId="{274CDF8B-C75F-4EE0-BCD6-97A2F0036B54}">
      <dgm:prSet phldrT="[Text]" custT="1"/>
      <dgm:spPr/>
      <dgm:t>
        <a:bodyPr/>
        <a:lstStyle/>
        <a:p>
          <a:r>
            <a:rPr lang="en-US" sz="1800" dirty="0" smtClean="0"/>
            <a:t>Rand.</a:t>
          </a:r>
          <a:endParaRPr lang="en-US" sz="1800" dirty="0"/>
        </a:p>
      </dgm:t>
    </dgm:pt>
    <dgm:pt modelId="{F0E8B73F-A0CB-4748-8F04-AB8F91921970}" type="parTrans" cxnId="{DBD85F88-0F1F-4413-B9DD-BD1BD0E66DF9}">
      <dgm:prSet/>
      <dgm:spPr/>
      <dgm:t>
        <a:bodyPr/>
        <a:lstStyle/>
        <a:p>
          <a:endParaRPr lang="en-US"/>
        </a:p>
      </dgm:t>
    </dgm:pt>
    <dgm:pt modelId="{F2094A37-591F-46D4-9C9B-9DA8EA855C10}" type="sibTrans" cxnId="{DBD85F88-0F1F-4413-B9DD-BD1BD0E66DF9}">
      <dgm:prSet custT="1"/>
      <dgm:spPr/>
      <dgm:t>
        <a:bodyPr/>
        <a:lstStyle/>
        <a:p>
          <a:endParaRPr lang="en-US" sz="1800"/>
        </a:p>
      </dgm:t>
    </dgm:pt>
    <dgm:pt modelId="{E9137DBD-1B7F-4A2D-8B78-32B1F1C168F9}">
      <dgm:prSet phldrT="[Text]" custT="1"/>
      <dgm:spPr/>
      <dgm:t>
        <a:bodyPr/>
        <a:lstStyle/>
        <a:p>
          <a:r>
            <a:rPr lang="en-US" sz="1800" dirty="0" smtClean="0"/>
            <a:t>1</a:t>
          </a:r>
          <a:r>
            <a:rPr lang="en-US" sz="1800" baseline="30000" dirty="0" smtClean="0"/>
            <a:t>st</a:t>
          </a:r>
          <a:r>
            <a:rPr lang="en-US" sz="1800" dirty="0" smtClean="0"/>
            <a:t> </a:t>
          </a:r>
          <a:r>
            <a:rPr lang="en-US" sz="1800" dirty="0" err="1" smtClean="0"/>
            <a:t>Tx</a:t>
          </a:r>
          <a:endParaRPr lang="en-US" sz="1800" dirty="0"/>
        </a:p>
      </dgm:t>
    </dgm:pt>
    <dgm:pt modelId="{D5C35957-1198-4B47-A671-DA2213103D3B}" type="parTrans" cxnId="{9C89FF5A-A967-44F8-ADDB-D9AB50C27870}">
      <dgm:prSet/>
      <dgm:spPr/>
      <dgm:t>
        <a:bodyPr/>
        <a:lstStyle/>
        <a:p>
          <a:endParaRPr lang="en-US"/>
        </a:p>
      </dgm:t>
    </dgm:pt>
    <dgm:pt modelId="{961EB558-0D7E-4654-8A4C-FF6D0774BB29}" type="sibTrans" cxnId="{9C89FF5A-A967-44F8-ADDB-D9AB50C27870}">
      <dgm:prSet custT="1"/>
      <dgm:spPr/>
      <dgm:t>
        <a:bodyPr/>
        <a:lstStyle/>
        <a:p>
          <a:endParaRPr lang="en-US" sz="1800"/>
        </a:p>
      </dgm:t>
    </dgm:pt>
    <dgm:pt modelId="{4959BAB8-658C-41B2-8D46-35E11847065F}">
      <dgm:prSet phldrT="[Text]" custT="1"/>
      <dgm:spPr/>
      <dgm:t>
        <a:bodyPr/>
        <a:lstStyle/>
        <a:p>
          <a:r>
            <a:rPr lang="en-US" sz="1800" dirty="0" smtClean="0"/>
            <a:t>2</a:t>
          </a:r>
          <a:r>
            <a:rPr lang="en-US" sz="1800" baseline="30000" dirty="0" smtClean="0"/>
            <a:t>nd</a:t>
          </a:r>
          <a:r>
            <a:rPr lang="en-US" sz="1800" dirty="0" smtClean="0"/>
            <a:t> </a:t>
          </a:r>
          <a:r>
            <a:rPr lang="en-US" sz="1800" dirty="0" err="1" smtClean="0"/>
            <a:t>Tx</a:t>
          </a:r>
          <a:endParaRPr lang="en-US" sz="1800" dirty="0"/>
        </a:p>
      </dgm:t>
    </dgm:pt>
    <dgm:pt modelId="{DB0CD3C0-BDCC-4C4D-B9B9-5AB13F2DCB4B}" type="parTrans" cxnId="{A4C66DC9-50E0-4661-911C-126F5FA2DCFF}">
      <dgm:prSet/>
      <dgm:spPr/>
      <dgm:t>
        <a:bodyPr/>
        <a:lstStyle/>
        <a:p>
          <a:endParaRPr lang="en-US"/>
        </a:p>
      </dgm:t>
    </dgm:pt>
    <dgm:pt modelId="{A51EF3D0-7CD3-417A-911D-E99804F4601B}" type="sibTrans" cxnId="{A4C66DC9-50E0-4661-911C-126F5FA2DCFF}">
      <dgm:prSet custT="1"/>
      <dgm:spPr/>
      <dgm:t>
        <a:bodyPr/>
        <a:lstStyle/>
        <a:p>
          <a:endParaRPr lang="en-US" sz="1800"/>
        </a:p>
      </dgm:t>
    </dgm:pt>
    <dgm:pt modelId="{39ABC185-3B9B-4B00-8DC0-29E78305F108}">
      <dgm:prSet phldrT="[Text]"/>
      <dgm:spPr/>
      <dgm:t>
        <a:bodyPr/>
        <a:lstStyle/>
        <a:p>
          <a:r>
            <a:rPr lang="en-US" dirty="0" smtClean="0"/>
            <a:t>Follow-up</a:t>
          </a:r>
          <a:endParaRPr lang="en-US" dirty="0"/>
        </a:p>
      </dgm:t>
    </dgm:pt>
    <dgm:pt modelId="{C8132BA8-7761-4CED-B1A5-41F613269B4E}" type="parTrans" cxnId="{4392DB78-0C55-4A66-AF3E-5C765C294F75}">
      <dgm:prSet/>
      <dgm:spPr/>
      <dgm:t>
        <a:bodyPr/>
        <a:lstStyle/>
        <a:p>
          <a:endParaRPr lang="en-US"/>
        </a:p>
      </dgm:t>
    </dgm:pt>
    <dgm:pt modelId="{FA8AB028-46A2-4920-9630-7F594BD55A6B}" type="sibTrans" cxnId="{4392DB78-0C55-4A66-AF3E-5C765C294F75}">
      <dgm:prSet/>
      <dgm:spPr/>
      <dgm:t>
        <a:bodyPr/>
        <a:lstStyle/>
        <a:p>
          <a:endParaRPr lang="en-US"/>
        </a:p>
      </dgm:t>
    </dgm:pt>
    <dgm:pt modelId="{F85994A1-AC47-4C72-9040-1B98741DB9CC}" type="pres">
      <dgm:prSet presAssocID="{6787211D-DF62-4CF7-9629-2F9E82949B2D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F387955-6695-4C88-B99B-410E0764BB5F}" type="pres">
      <dgm:prSet presAssocID="{A1C426AC-8D7C-44DC-8007-342BE9DDA8FE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A56FF72-8679-44F4-AD00-CB766CC641D2}" type="pres">
      <dgm:prSet presAssocID="{0350AF38-8AA0-4528-8B08-3C4A6BE3EC77}" presName="sibTrans" presStyleLbl="sibTrans2D1" presStyleIdx="0" presStyleCnt="4"/>
      <dgm:spPr/>
      <dgm:t>
        <a:bodyPr/>
        <a:lstStyle/>
        <a:p>
          <a:endParaRPr lang="en-US"/>
        </a:p>
      </dgm:t>
    </dgm:pt>
    <dgm:pt modelId="{0674FF88-F05A-40EC-96CD-F637DAAFBF16}" type="pres">
      <dgm:prSet presAssocID="{0350AF38-8AA0-4528-8B08-3C4A6BE3EC77}" presName="connectorText" presStyleLbl="sibTrans2D1" presStyleIdx="0" presStyleCnt="4"/>
      <dgm:spPr/>
      <dgm:t>
        <a:bodyPr/>
        <a:lstStyle/>
        <a:p>
          <a:endParaRPr lang="en-US"/>
        </a:p>
      </dgm:t>
    </dgm:pt>
    <dgm:pt modelId="{2B1F56F1-8DA3-44D8-89EB-D96041595E6A}" type="pres">
      <dgm:prSet presAssocID="{274CDF8B-C75F-4EE0-BCD6-97A2F0036B54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1F342F-7015-422B-89DE-CCE0784B8A41}" type="pres">
      <dgm:prSet presAssocID="{F2094A37-591F-46D4-9C9B-9DA8EA855C10}" presName="sibTrans" presStyleLbl="sibTrans2D1" presStyleIdx="1" presStyleCnt="4"/>
      <dgm:spPr/>
      <dgm:t>
        <a:bodyPr/>
        <a:lstStyle/>
        <a:p>
          <a:endParaRPr lang="en-US"/>
        </a:p>
      </dgm:t>
    </dgm:pt>
    <dgm:pt modelId="{212E1A55-CE5E-435C-BF35-BDA2076811C4}" type="pres">
      <dgm:prSet presAssocID="{F2094A37-591F-46D4-9C9B-9DA8EA855C10}" presName="connectorText" presStyleLbl="sibTrans2D1" presStyleIdx="1" presStyleCnt="4"/>
      <dgm:spPr/>
      <dgm:t>
        <a:bodyPr/>
        <a:lstStyle/>
        <a:p>
          <a:endParaRPr lang="en-US"/>
        </a:p>
      </dgm:t>
    </dgm:pt>
    <dgm:pt modelId="{12C194FA-AF19-4080-94C1-5348B19B7751}" type="pres">
      <dgm:prSet presAssocID="{E9137DBD-1B7F-4A2D-8B78-32B1F1C168F9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14EAFA9-2E81-4E01-8F0E-33A16E4E8F8E}" type="pres">
      <dgm:prSet presAssocID="{961EB558-0D7E-4654-8A4C-FF6D0774BB29}" presName="sibTrans" presStyleLbl="sibTrans2D1" presStyleIdx="2" presStyleCnt="4"/>
      <dgm:spPr/>
      <dgm:t>
        <a:bodyPr/>
        <a:lstStyle/>
        <a:p>
          <a:endParaRPr lang="en-US"/>
        </a:p>
      </dgm:t>
    </dgm:pt>
    <dgm:pt modelId="{5C5603DF-9682-4685-A21A-9E1DA6473637}" type="pres">
      <dgm:prSet presAssocID="{961EB558-0D7E-4654-8A4C-FF6D0774BB29}" presName="connectorText" presStyleLbl="sibTrans2D1" presStyleIdx="2" presStyleCnt="4"/>
      <dgm:spPr/>
      <dgm:t>
        <a:bodyPr/>
        <a:lstStyle/>
        <a:p>
          <a:endParaRPr lang="en-US"/>
        </a:p>
      </dgm:t>
    </dgm:pt>
    <dgm:pt modelId="{DF975CE0-D176-477C-A264-6746009D8194}" type="pres">
      <dgm:prSet presAssocID="{4959BAB8-658C-41B2-8D46-35E11847065F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AE68B1F-036B-4501-A17F-F18D3B96C993}" type="pres">
      <dgm:prSet presAssocID="{A51EF3D0-7CD3-417A-911D-E99804F4601B}" presName="sibTrans" presStyleLbl="sibTrans2D1" presStyleIdx="3" presStyleCnt="4"/>
      <dgm:spPr/>
      <dgm:t>
        <a:bodyPr/>
        <a:lstStyle/>
        <a:p>
          <a:endParaRPr lang="en-US"/>
        </a:p>
      </dgm:t>
    </dgm:pt>
    <dgm:pt modelId="{3ECAFF6E-4493-48E1-B491-E968C429A897}" type="pres">
      <dgm:prSet presAssocID="{A51EF3D0-7CD3-417A-911D-E99804F4601B}" presName="connectorText" presStyleLbl="sibTrans2D1" presStyleIdx="3" presStyleCnt="4"/>
      <dgm:spPr/>
      <dgm:t>
        <a:bodyPr/>
        <a:lstStyle/>
        <a:p>
          <a:endParaRPr lang="en-US"/>
        </a:p>
      </dgm:t>
    </dgm:pt>
    <dgm:pt modelId="{10F936A9-E881-4D65-A0D5-28D71A777C3A}" type="pres">
      <dgm:prSet presAssocID="{39ABC185-3B9B-4B00-8DC0-29E78305F108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88B3657-F6E0-411B-B8BA-6C6D7F9D4D1F}" type="presOf" srcId="{F2094A37-591F-46D4-9C9B-9DA8EA855C10}" destId="{521F342F-7015-422B-89DE-CCE0784B8A41}" srcOrd="0" destOrd="0" presId="urn:microsoft.com/office/officeart/2005/8/layout/process1"/>
    <dgm:cxn modelId="{DBD85F88-0F1F-4413-B9DD-BD1BD0E66DF9}" srcId="{6787211D-DF62-4CF7-9629-2F9E82949B2D}" destId="{274CDF8B-C75F-4EE0-BCD6-97A2F0036B54}" srcOrd="1" destOrd="0" parTransId="{F0E8B73F-A0CB-4748-8F04-AB8F91921970}" sibTransId="{F2094A37-591F-46D4-9C9B-9DA8EA855C10}"/>
    <dgm:cxn modelId="{FC6827B2-146F-434A-8978-A7E61CCFCCEF}" type="presOf" srcId="{6787211D-DF62-4CF7-9629-2F9E82949B2D}" destId="{F85994A1-AC47-4C72-9040-1B98741DB9CC}" srcOrd="0" destOrd="0" presId="urn:microsoft.com/office/officeart/2005/8/layout/process1"/>
    <dgm:cxn modelId="{BB6750B2-4F3D-4EBE-BC96-753ABD42AE97}" type="presOf" srcId="{A51EF3D0-7CD3-417A-911D-E99804F4601B}" destId="{4AE68B1F-036B-4501-A17F-F18D3B96C993}" srcOrd="0" destOrd="0" presId="urn:microsoft.com/office/officeart/2005/8/layout/process1"/>
    <dgm:cxn modelId="{94224CB2-8A5D-4B78-A159-EF1BD5D1B204}" type="presOf" srcId="{0350AF38-8AA0-4528-8B08-3C4A6BE3EC77}" destId="{0674FF88-F05A-40EC-96CD-F637DAAFBF16}" srcOrd="1" destOrd="0" presId="urn:microsoft.com/office/officeart/2005/8/layout/process1"/>
    <dgm:cxn modelId="{A4C66DC9-50E0-4661-911C-126F5FA2DCFF}" srcId="{6787211D-DF62-4CF7-9629-2F9E82949B2D}" destId="{4959BAB8-658C-41B2-8D46-35E11847065F}" srcOrd="3" destOrd="0" parTransId="{DB0CD3C0-BDCC-4C4D-B9B9-5AB13F2DCB4B}" sibTransId="{A51EF3D0-7CD3-417A-911D-E99804F4601B}"/>
    <dgm:cxn modelId="{4415443C-42A7-481F-B446-7C5870A3F8D0}" type="presOf" srcId="{E9137DBD-1B7F-4A2D-8B78-32B1F1C168F9}" destId="{12C194FA-AF19-4080-94C1-5348B19B7751}" srcOrd="0" destOrd="0" presId="urn:microsoft.com/office/officeart/2005/8/layout/process1"/>
    <dgm:cxn modelId="{DB161994-5DA1-4B2F-A0B2-E4B358363243}" srcId="{6787211D-DF62-4CF7-9629-2F9E82949B2D}" destId="{A1C426AC-8D7C-44DC-8007-342BE9DDA8FE}" srcOrd="0" destOrd="0" parTransId="{F86279F5-34F5-429B-9925-785B7055128B}" sibTransId="{0350AF38-8AA0-4528-8B08-3C4A6BE3EC77}"/>
    <dgm:cxn modelId="{7EBF34A0-97C5-4BB5-8DDA-4E47169ACEAD}" type="presOf" srcId="{A51EF3D0-7CD3-417A-911D-E99804F4601B}" destId="{3ECAFF6E-4493-48E1-B491-E968C429A897}" srcOrd="1" destOrd="0" presId="urn:microsoft.com/office/officeart/2005/8/layout/process1"/>
    <dgm:cxn modelId="{8A0DCDCA-130A-4850-B537-F0A96491ADB0}" type="presOf" srcId="{0350AF38-8AA0-4528-8B08-3C4A6BE3EC77}" destId="{9A56FF72-8679-44F4-AD00-CB766CC641D2}" srcOrd="0" destOrd="0" presId="urn:microsoft.com/office/officeart/2005/8/layout/process1"/>
    <dgm:cxn modelId="{4392DB78-0C55-4A66-AF3E-5C765C294F75}" srcId="{6787211D-DF62-4CF7-9629-2F9E82949B2D}" destId="{39ABC185-3B9B-4B00-8DC0-29E78305F108}" srcOrd="4" destOrd="0" parTransId="{C8132BA8-7761-4CED-B1A5-41F613269B4E}" sibTransId="{FA8AB028-46A2-4920-9630-7F594BD55A6B}"/>
    <dgm:cxn modelId="{4D10F500-FD95-4482-AE8F-C37B6CCE439D}" type="presOf" srcId="{961EB558-0D7E-4654-8A4C-FF6D0774BB29}" destId="{5C5603DF-9682-4685-A21A-9E1DA6473637}" srcOrd="1" destOrd="0" presId="urn:microsoft.com/office/officeart/2005/8/layout/process1"/>
    <dgm:cxn modelId="{A62E280B-7FB7-4BBF-9DC6-CB8ACCC0400A}" type="presOf" srcId="{F2094A37-591F-46D4-9C9B-9DA8EA855C10}" destId="{212E1A55-CE5E-435C-BF35-BDA2076811C4}" srcOrd="1" destOrd="0" presId="urn:microsoft.com/office/officeart/2005/8/layout/process1"/>
    <dgm:cxn modelId="{E95921BF-43AF-4429-A433-C9EB228C5206}" type="presOf" srcId="{274CDF8B-C75F-4EE0-BCD6-97A2F0036B54}" destId="{2B1F56F1-8DA3-44D8-89EB-D96041595E6A}" srcOrd="0" destOrd="0" presId="urn:microsoft.com/office/officeart/2005/8/layout/process1"/>
    <dgm:cxn modelId="{49F01F17-6DFF-42A0-97B8-A5C2700819B9}" type="presOf" srcId="{A1C426AC-8D7C-44DC-8007-342BE9DDA8FE}" destId="{0F387955-6695-4C88-B99B-410E0764BB5F}" srcOrd="0" destOrd="0" presId="urn:microsoft.com/office/officeart/2005/8/layout/process1"/>
    <dgm:cxn modelId="{8019033F-D13A-40F5-93C6-50AAF5069BA6}" type="presOf" srcId="{39ABC185-3B9B-4B00-8DC0-29E78305F108}" destId="{10F936A9-E881-4D65-A0D5-28D71A777C3A}" srcOrd="0" destOrd="0" presId="urn:microsoft.com/office/officeart/2005/8/layout/process1"/>
    <dgm:cxn modelId="{2D674B06-10AB-479A-8E23-80F1EB80D0D6}" type="presOf" srcId="{4959BAB8-658C-41B2-8D46-35E11847065F}" destId="{DF975CE0-D176-477C-A264-6746009D8194}" srcOrd="0" destOrd="0" presId="urn:microsoft.com/office/officeart/2005/8/layout/process1"/>
    <dgm:cxn modelId="{5F134808-F21F-4B4A-90AD-B6D5A2C0629E}" type="presOf" srcId="{961EB558-0D7E-4654-8A4C-FF6D0774BB29}" destId="{514EAFA9-2E81-4E01-8F0E-33A16E4E8F8E}" srcOrd="0" destOrd="0" presId="urn:microsoft.com/office/officeart/2005/8/layout/process1"/>
    <dgm:cxn modelId="{9C89FF5A-A967-44F8-ADDB-D9AB50C27870}" srcId="{6787211D-DF62-4CF7-9629-2F9E82949B2D}" destId="{E9137DBD-1B7F-4A2D-8B78-32B1F1C168F9}" srcOrd="2" destOrd="0" parTransId="{D5C35957-1198-4B47-A671-DA2213103D3B}" sibTransId="{961EB558-0D7E-4654-8A4C-FF6D0774BB29}"/>
    <dgm:cxn modelId="{37AE07D4-4A64-45DF-BA9B-6A2C3BCBE731}" type="presParOf" srcId="{F85994A1-AC47-4C72-9040-1B98741DB9CC}" destId="{0F387955-6695-4C88-B99B-410E0764BB5F}" srcOrd="0" destOrd="0" presId="urn:microsoft.com/office/officeart/2005/8/layout/process1"/>
    <dgm:cxn modelId="{8D620A4E-5FC9-4E6C-9CED-71EA54B153A2}" type="presParOf" srcId="{F85994A1-AC47-4C72-9040-1B98741DB9CC}" destId="{9A56FF72-8679-44F4-AD00-CB766CC641D2}" srcOrd="1" destOrd="0" presId="urn:microsoft.com/office/officeart/2005/8/layout/process1"/>
    <dgm:cxn modelId="{A127EDAF-6C21-4205-AD53-33721651F6F4}" type="presParOf" srcId="{9A56FF72-8679-44F4-AD00-CB766CC641D2}" destId="{0674FF88-F05A-40EC-96CD-F637DAAFBF16}" srcOrd="0" destOrd="0" presId="urn:microsoft.com/office/officeart/2005/8/layout/process1"/>
    <dgm:cxn modelId="{3020D1F2-ED6D-4808-BB18-220C2529DB40}" type="presParOf" srcId="{F85994A1-AC47-4C72-9040-1B98741DB9CC}" destId="{2B1F56F1-8DA3-44D8-89EB-D96041595E6A}" srcOrd="2" destOrd="0" presId="urn:microsoft.com/office/officeart/2005/8/layout/process1"/>
    <dgm:cxn modelId="{6C8476A1-30A9-431B-B1A1-E8ECA7B3403D}" type="presParOf" srcId="{F85994A1-AC47-4C72-9040-1B98741DB9CC}" destId="{521F342F-7015-422B-89DE-CCE0784B8A41}" srcOrd="3" destOrd="0" presId="urn:microsoft.com/office/officeart/2005/8/layout/process1"/>
    <dgm:cxn modelId="{146C6F70-B800-485C-BBCF-66D138AAF240}" type="presParOf" srcId="{521F342F-7015-422B-89DE-CCE0784B8A41}" destId="{212E1A55-CE5E-435C-BF35-BDA2076811C4}" srcOrd="0" destOrd="0" presId="urn:microsoft.com/office/officeart/2005/8/layout/process1"/>
    <dgm:cxn modelId="{58CE9CBE-49D1-4083-9B3E-C4B66FB72795}" type="presParOf" srcId="{F85994A1-AC47-4C72-9040-1B98741DB9CC}" destId="{12C194FA-AF19-4080-94C1-5348B19B7751}" srcOrd="4" destOrd="0" presId="urn:microsoft.com/office/officeart/2005/8/layout/process1"/>
    <dgm:cxn modelId="{081F2E7F-5318-4013-AB92-377E974046CB}" type="presParOf" srcId="{F85994A1-AC47-4C72-9040-1B98741DB9CC}" destId="{514EAFA9-2E81-4E01-8F0E-33A16E4E8F8E}" srcOrd="5" destOrd="0" presId="urn:microsoft.com/office/officeart/2005/8/layout/process1"/>
    <dgm:cxn modelId="{DFA84EB9-56CC-45CB-9128-4BAE1E2F97AF}" type="presParOf" srcId="{514EAFA9-2E81-4E01-8F0E-33A16E4E8F8E}" destId="{5C5603DF-9682-4685-A21A-9E1DA6473637}" srcOrd="0" destOrd="0" presId="urn:microsoft.com/office/officeart/2005/8/layout/process1"/>
    <dgm:cxn modelId="{ACFE1020-907B-464B-9A50-4F50D239FE10}" type="presParOf" srcId="{F85994A1-AC47-4C72-9040-1B98741DB9CC}" destId="{DF975CE0-D176-477C-A264-6746009D8194}" srcOrd="6" destOrd="0" presId="urn:microsoft.com/office/officeart/2005/8/layout/process1"/>
    <dgm:cxn modelId="{FDD28AC7-A520-43F4-AFC8-5D1D99E3614F}" type="presParOf" srcId="{F85994A1-AC47-4C72-9040-1B98741DB9CC}" destId="{4AE68B1F-036B-4501-A17F-F18D3B96C993}" srcOrd="7" destOrd="0" presId="urn:microsoft.com/office/officeart/2005/8/layout/process1"/>
    <dgm:cxn modelId="{E239320D-0EA2-426F-823D-7A45C0343632}" type="presParOf" srcId="{4AE68B1F-036B-4501-A17F-F18D3B96C993}" destId="{3ECAFF6E-4493-48E1-B491-E968C429A897}" srcOrd="0" destOrd="0" presId="urn:microsoft.com/office/officeart/2005/8/layout/process1"/>
    <dgm:cxn modelId="{C0DEAE0D-1BC9-4455-9EA1-88EC0A576BC1}" type="presParOf" srcId="{F85994A1-AC47-4C72-9040-1B98741DB9CC}" destId="{10F936A9-E881-4D65-A0D5-28D71A777C3A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6787211D-DF62-4CF7-9629-2F9E82949B2D}" type="doc">
      <dgm:prSet loTypeId="urn:microsoft.com/office/officeart/2005/8/layout/process1" loCatId="process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en-US"/>
        </a:p>
      </dgm:t>
    </dgm:pt>
    <dgm:pt modelId="{A1C426AC-8D7C-44DC-8007-342BE9DDA8FE}">
      <dgm:prSet phldrT="[Text]" custT="1"/>
      <dgm:spPr/>
      <dgm:t>
        <a:bodyPr/>
        <a:lstStyle/>
        <a:p>
          <a:r>
            <a:rPr lang="en-US" sz="1800" dirty="0" smtClean="0"/>
            <a:t>Screening</a:t>
          </a:r>
          <a:endParaRPr lang="en-US" sz="1800" dirty="0"/>
        </a:p>
      </dgm:t>
    </dgm:pt>
    <dgm:pt modelId="{F86279F5-34F5-429B-9925-785B7055128B}" type="parTrans" cxnId="{DB161994-5DA1-4B2F-A0B2-E4B358363243}">
      <dgm:prSet/>
      <dgm:spPr/>
      <dgm:t>
        <a:bodyPr/>
        <a:lstStyle/>
        <a:p>
          <a:endParaRPr lang="en-US"/>
        </a:p>
      </dgm:t>
    </dgm:pt>
    <dgm:pt modelId="{0350AF38-8AA0-4528-8B08-3C4A6BE3EC77}" type="sibTrans" cxnId="{DB161994-5DA1-4B2F-A0B2-E4B358363243}">
      <dgm:prSet custT="1"/>
      <dgm:spPr/>
      <dgm:t>
        <a:bodyPr/>
        <a:lstStyle/>
        <a:p>
          <a:endParaRPr lang="en-US" sz="1800"/>
        </a:p>
      </dgm:t>
    </dgm:pt>
    <dgm:pt modelId="{274CDF8B-C75F-4EE0-BCD6-97A2F0036B54}">
      <dgm:prSet phldrT="[Text]" custT="1"/>
      <dgm:spPr/>
      <dgm:t>
        <a:bodyPr/>
        <a:lstStyle/>
        <a:p>
          <a:r>
            <a:rPr lang="en-US" sz="1800" dirty="0" smtClean="0"/>
            <a:t>Rand.</a:t>
          </a:r>
          <a:endParaRPr lang="en-US" sz="1800" dirty="0"/>
        </a:p>
      </dgm:t>
    </dgm:pt>
    <dgm:pt modelId="{F0E8B73F-A0CB-4748-8F04-AB8F91921970}" type="parTrans" cxnId="{DBD85F88-0F1F-4413-B9DD-BD1BD0E66DF9}">
      <dgm:prSet/>
      <dgm:spPr/>
      <dgm:t>
        <a:bodyPr/>
        <a:lstStyle/>
        <a:p>
          <a:endParaRPr lang="en-US"/>
        </a:p>
      </dgm:t>
    </dgm:pt>
    <dgm:pt modelId="{F2094A37-591F-46D4-9C9B-9DA8EA855C10}" type="sibTrans" cxnId="{DBD85F88-0F1F-4413-B9DD-BD1BD0E66DF9}">
      <dgm:prSet custT="1"/>
      <dgm:spPr/>
      <dgm:t>
        <a:bodyPr/>
        <a:lstStyle/>
        <a:p>
          <a:endParaRPr lang="en-US" sz="1800"/>
        </a:p>
      </dgm:t>
    </dgm:pt>
    <dgm:pt modelId="{E9137DBD-1B7F-4A2D-8B78-32B1F1C168F9}">
      <dgm:prSet phldrT="[Text]" custT="1"/>
      <dgm:spPr/>
      <dgm:t>
        <a:bodyPr/>
        <a:lstStyle/>
        <a:p>
          <a:r>
            <a:rPr lang="en-US" sz="1800" dirty="0" smtClean="0"/>
            <a:t>Drug A</a:t>
          </a:r>
          <a:endParaRPr lang="en-US" sz="1800" dirty="0"/>
        </a:p>
      </dgm:t>
    </dgm:pt>
    <dgm:pt modelId="{D5C35957-1198-4B47-A671-DA2213103D3B}" type="parTrans" cxnId="{9C89FF5A-A967-44F8-ADDB-D9AB50C27870}">
      <dgm:prSet/>
      <dgm:spPr/>
      <dgm:t>
        <a:bodyPr/>
        <a:lstStyle/>
        <a:p>
          <a:endParaRPr lang="en-US"/>
        </a:p>
      </dgm:t>
    </dgm:pt>
    <dgm:pt modelId="{961EB558-0D7E-4654-8A4C-FF6D0774BB29}" type="sibTrans" cxnId="{9C89FF5A-A967-44F8-ADDB-D9AB50C27870}">
      <dgm:prSet custT="1"/>
      <dgm:spPr/>
      <dgm:t>
        <a:bodyPr/>
        <a:lstStyle/>
        <a:p>
          <a:endParaRPr lang="en-US" sz="1800"/>
        </a:p>
      </dgm:t>
    </dgm:pt>
    <dgm:pt modelId="{4959BAB8-658C-41B2-8D46-35E11847065F}">
      <dgm:prSet phldrT="[Text]" custT="1"/>
      <dgm:spPr/>
      <dgm:t>
        <a:bodyPr/>
        <a:lstStyle/>
        <a:p>
          <a:r>
            <a:rPr lang="en-US" sz="1800" dirty="0" smtClean="0"/>
            <a:t>Drug B</a:t>
          </a:r>
          <a:endParaRPr lang="en-US" sz="1800" dirty="0"/>
        </a:p>
      </dgm:t>
    </dgm:pt>
    <dgm:pt modelId="{DB0CD3C0-BDCC-4C4D-B9B9-5AB13F2DCB4B}" type="parTrans" cxnId="{A4C66DC9-50E0-4661-911C-126F5FA2DCFF}">
      <dgm:prSet/>
      <dgm:spPr/>
      <dgm:t>
        <a:bodyPr/>
        <a:lstStyle/>
        <a:p>
          <a:endParaRPr lang="en-US"/>
        </a:p>
      </dgm:t>
    </dgm:pt>
    <dgm:pt modelId="{A51EF3D0-7CD3-417A-911D-E99804F4601B}" type="sibTrans" cxnId="{A4C66DC9-50E0-4661-911C-126F5FA2DCFF}">
      <dgm:prSet custT="1"/>
      <dgm:spPr/>
      <dgm:t>
        <a:bodyPr/>
        <a:lstStyle/>
        <a:p>
          <a:endParaRPr lang="en-US" sz="1800"/>
        </a:p>
      </dgm:t>
    </dgm:pt>
    <dgm:pt modelId="{39ABC185-3B9B-4B00-8DC0-29E78305F108}">
      <dgm:prSet phldrT="[Text]"/>
      <dgm:spPr/>
      <dgm:t>
        <a:bodyPr/>
        <a:lstStyle/>
        <a:p>
          <a:r>
            <a:rPr lang="en-US" dirty="0" smtClean="0"/>
            <a:t>Follow-up</a:t>
          </a:r>
          <a:endParaRPr lang="en-US" dirty="0"/>
        </a:p>
      </dgm:t>
    </dgm:pt>
    <dgm:pt modelId="{C8132BA8-7761-4CED-B1A5-41F613269B4E}" type="parTrans" cxnId="{4392DB78-0C55-4A66-AF3E-5C765C294F75}">
      <dgm:prSet/>
      <dgm:spPr/>
      <dgm:t>
        <a:bodyPr/>
        <a:lstStyle/>
        <a:p>
          <a:endParaRPr lang="en-US"/>
        </a:p>
      </dgm:t>
    </dgm:pt>
    <dgm:pt modelId="{FA8AB028-46A2-4920-9630-7F594BD55A6B}" type="sibTrans" cxnId="{4392DB78-0C55-4A66-AF3E-5C765C294F75}">
      <dgm:prSet/>
      <dgm:spPr/>
      <dgm:t>
        <a:bodyPr/>
        <a:lstStyle/>
        <a:p>
          <a:endParaRPr lang="en-US"/>
        </a:p>
      </dgm:t>
    </dgm:pt>
    <dgm:pt modelId="{F85994A1-AC47-4C72-9040-1B98741DB9CC}" type="pres">
      <dgm:prSet presAssocID="{6787211D-DF62-4CF7-9629-2F9E82949B2D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F387955-6695-4C88-B99B-410E0764BB5F}" type="pres">
      <dgm:prSet presAssocID="{A1C426AC-8D7C-44DC-8007-342BE9DDA8FE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A56FF72-8679-44F4-AD00-CB766CC641D2}" type="pres">
      <dgm:prSet presAssocID="{0350AF38-8AA0-4528-8B08-3C4A6BE3EC77}" presName="sibTrans" presStyleLbl="sibTrans2D1" presStyleIdx="0" presStyleCnt="4"/>
      <dgm:spPr/>
      <dgm:t>
        <a:bodyPr/>
        <a:lstStyle/>
        <a:p>
          <a:endParaRPr lang="en-US"/>
        </a:p>
      </dgm:t>
    </dgm:pt>
    <dgm:pt modelId="{0674FF88-F05A-40EC-96CD-F637DAAFBF16}" type="pres">
      <dgm:prSet presAssocID="{0350AF38-8AA0-4528-8B08-3C4A6BE3EC77}" presName="connectorText" presStyleLbl="sibTrans2D1" presStyleIdx="0" presStyleCnt="4"/>
      <dgm:spPr/>
      <dgm:t>
        <a:bodyPr/>
        <a:lstStyle/>
        <a:p>
          <a:endParaRPr lang="en-US"/>
        </a:p>
      </dgm:t>
    </dgm:pt>
    <dgm:pt modelId="{2B1F56F1-8DA3-44D8-89EB-D96041595E6A}" type="pres">
      <dgm:prSet presAssocID="{274CDF8B-C75F-4EE0-BCD6-97A2F0036B54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1F342F-7015-422B-89DE-CCE0784B8A41}" type="pres">
      <dgm:prSet presAssocID="{F2094A37-591F-46D4-9C9B-9DA8EA855C10}" presName="sibTrans" presStyleLbl="sibTrans2D1" presStyleIdx="1" presStyleCnt="4"/>
      <dgm:spPr/>
      <dgm:t>
        <a:bodyPr/>
        <a:lstStyle/>
        <a:p>
          <a:endParaRPr lang="en-US"/>
        </a:p>
      </dgm:t>
    </dgm:pt>
    <dgm:pt modelId="{212E1A55-CE5E-435C-BF35-BDA2076811C4}" type="pres">
      <dgm:prSet presAssocID="{F2094A37-591F-46D4-9C9B-9DA8EA855C10}" presName="connectorText" presStyleLbl="sibTrans2D1" presStyleIdx="1" presStyleCnt="4"/>
      <dgm:spPr/>
      <dgm:t>
        <a:bodyPr/>
        <a:lstStyle/>
        <a:p>
          <a:endParaRPr lang="en-US"/>
        </a:p>
      </dgm:t>
    </dgm:pt>
    <dgm:pt modelId="{12C194FA-AF19-4080-94C1-5348B19B7751}" type="pres">
      <dgm:prSet presAssocID="{E9137DBD-1B7F-4A2D-8B78-32B1F1C168F9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14EAFA9-2E81-4E01-8F0E-33A16E4E8F8E}" type="pres">
      <dgm:prSet presAssocID="{961EB558-0D7E-4654-8A4C-FF6D0774BB29}" presName="sibTrans" presStyleLbl="sibTrans2D1" presStyleIdx="2" presStyleCnt="4"/>
      <dgm:spPr/>
      <dgm:t>
        <a:bodyPr/>
        <a:lstStyle/>
        <a:p>
          <a:endParaRPr lang="en-US"/>
        </a:p>
      </dgm:t>
    </dgm:pt>
    <dgm:pt modelId="{5C5603DF-9682-4685-A21A-9E1DA6473637}" type="pres">
      <dgm:prSet presAssocID="{961EB558-0D7E-4654-8A4C-FF6D0774BB29}" presName="connectorText" presStyleLbl="sibTrans2D1" presStyleIdx="2" presStyleCnt="4"/>
      <dgm:spPr/>
      <dgm:t>
        <a:bodyPr/>
        <a:lstStyle/>
        <a:p>
          <a:endParaRPr lang="en-US"/>
        </a:p>
      </dgm:t>
    </dgm:pt>
    <dgm:pt modelId="{DF975CE0-D176-477C-A264-6746009D8194}" type="pres">
      <dgm:prSet presAssocID="{4959BAB8-658C-41B2-8D46-35E11847065F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AE68B1F-036B-4501-A17F-F18D3B96C993}" type="pres">
      <dgm:prSet presAssocID="{A51EF3D0-7CD3-417A-911D-E99804F4601B}" presName="sibTrans" presStyleLbl="sibTrans2D1" presStyleIdx="3" presStyleCnt="4"/>
      <dgm:spPr/>
      <dgm:t>
        <a:bodyPr/>
        <a:lstStyle/>
        <a:p>
          <a:endParaRPr lang="en-US"/>
        </a:p>
      </dgm:t>
    </dgm:pt>
    <dgm:pt modelId="{3ECAFF6E-4493-48E1-B491-E968C429A897}" type="pres">
      <dgm:prSet presAssocID="{A51EF3D0-7CD3-417A-911D-E99804F4601B}" presName="connectorText" presStyleLbl="sibTrans2D1" presStyleIdx="3" presStyleCnt="4"/>
      <dgm:spPr/>
      <dgm:t>
        <a:bodyPr/>
        <a:lstStyle/>
        <a:p>
          <a:endParaRPr lang="en-US"/>
        </a:p>
      </dgm:t>
    </dgm:pt>
    <dgm:pt modelId="{10F936A9-E881-4D65-A0D5-28D71A777C3A}" type="pres">
      <dgm:prSet presAssocID="{39ABC185-3B9B-4B00-8DC0-29E78305F108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E2F799C-62F3-4D29-81BD-BC85B80A9F98}" type="presOf" srcId="{A51EF3D0-7CD3-417A-911D-E99804F4601B}" destId="{3ECAFF6E-4493-48E1-B491-E968C429A897}" srcOrd="1" destOrd="0" presId="urn:microsoft.com/office/officeart/2005/8/layout/process1"/>
    <dgm:cxn modelId="{2796D48B-6A5C-40F4-91D0-524650F76869}" type="presOf" srcId="{39ABC185-3B9B-4B00-8DC0-29E78305F108}" destId="{10F936A9-E881-4D65-A0D5-28D71A777C3A}" srcOrd="0" destOrd="0" presId="urn:microsoft.com/office/officeart/2005/8/layout/process1"/>
    <dgm:cxn modelId="{DBD85F88-0F1F-4413-B9DD-BD1BD0E66DF9}" srcId="{6787211D-DF62-4CF7-9629-2F9E82949B2D}" destId="{274CDF8B-C75F-4EE0-BCD6-97A2F0036B54}" srcOrd="1" destOrd="0" parTransId="{F0E8B73F-A0CB-4748-8F04-AB8F91921970}" sibTransId="{F2094A37-591F-46D4-9C9B-9DA8EA855C10}"/>
    <dgm:cxn modelId="{0E7DAC30-E763-401F-B023-BAD918115174}" type="presOf" srcId="{0350AF38-8AA0-4528-8B08-3C4A6BE3EC77}" destId="{0674FF88-F05A-40EC-96CD-F637DAAFBF16}" srcOrd="1" destOrd="0" presId="urn:microsoft.com/office/officeart/2005/8/layout/process1"/>
    <dgm:cxn modelId="{91F08C11-8C87-430B-8240-DACA57997EEA}" type="presOf" srcId="{E9137DBD-1B7F-4A2D-8B78-32B1F1C168F9}" destId="{12C194FA-AF19-4080-94C1-5348B19B7751}" srcOrd="0" destOrd="0" presId="urn:microsoft.com/office/officeart/2005/8/layout/process1"/>
    <dgm:cxn modelId="{6E72FB79-B299-4264-9C5A-95DE2142FE01}" type="presOf" srcId="{274CDF8B-C75F-4EE0-BCD6-97A2F0036B54}" destId="{2B1F56F1-8DA3-44D8-89EB-D96041595E6A}" srcOrd="0" destOrd="0" presId="urn:microsoft.com/office/officeart/2005/8/layout/process1"/>
    <dgm:cxn modelId="{84139253-60E3-4B71-A3CC-B69AEF46D2A8}" type="presOf" srcId="{0350AF38-8AA0-4528-8B08-3C4A6BE3EC77}" destId="{9A56FF72-8679-44F4-AD00-CB766CC641D2}" srcOrd="0" destOrd="0" presId="urn:microsoft.com/office/officeart/2005/8/layout/process1"/>
    <dgm:cxn modelId="{A4C66DC9-50E0-4661-911C-126F5FA2DCFF}" srcId="{6787211D-DF62-4CF7-9629-2F9E82949B2D}" destId="{4959BAB8-658C-41B2-8D46-35E11847065F}" srcOrd="3" destOrd="0" parTransId="{DB0CD3C0-BDCC-4C4D-B9B9-5AB13F2DCB4B}" sibTransId="{A51EF3D0-7CD3-417A-911D-E99804F4601B}"/>
    <dgm:cxn modelId="{B2A28623-4540-4F5B-97BF-EF359DD073B1}" type="presOf" srcId="{4959BAB8-658C-41B2-8D46-35E11847065F}" destId="{DF975CE0-D176-477C-A264-6746009D8194}" srcOrd="0" destOrd="0" presId="urn:microsoft.com/office/officeart/2005/8/layout/process1"/>
    <dgm:cxn modelId="{DB161994-5DA1-4B2F-A0B2-E4B358363243}" srcId="{6787211D-DF62-4CF7-9629-2F9E82949B2D}" destId="{A1C426AC-8D7C-44DC-8007-342BE9DDA8FE}" srcOrd="0" destOrd="0" parTransId="{F86279F5-34F5-429B-9925-785B7055128B}" sibTransId="{0350AF38-8AA0-4528-8B08-3C4A6BE3EC77}"/>
    <dgm:cxn modelId="{76E96EAC-FE41-4E41-9250-E7F210EF40D9}" type="presOf" srcId="{961EB558-0D7E-4654-8A4C-FF6D0774BB29}" destId="{514EAFA9-2E81-4E01-8F0E-33A16E4E8F8E}" srcOrd="0" destOrd="0" presId="urn:microsoft.com/office/officeart/2005/8/layout/process1"/>
    <dgm:cxn modelId="{D463BD1C-9038-48D9-B7F9-E6C48C93CED0}" type="presOf" srcId="{F2094A37-591F-46D4-9C9B-9DA8EA855C10}" destId="{212E1A55-CE5E-435C-BF35-BDA2076811C4}" srcOrd="1" destOrd="0" presId="urn:microsoft.com/office/officeart/2005/8/layout/process1"/>
    <dgm:cxn modelId="{38F24145-AB4C-4AF6-BD41-324382D423F8}" type="presOf" srcId="{6787211D-DF62-4CF7-9629-2F9E82949B2D}" destId="{F85994A1-AC47-4C72-9040-1B98741DB9CC}" srcOrd="0" destOrd="0" presId="urn:microsoft.com/office/officeart/2005/8/layout/process1"/>
    <dgm:cxn modelId="{4392DB78-0C55-4A66-AF3E-5C765C294F75}" srcId="{6787211D-DF62-4CF7-9629-2F9E82949B2D}" destId="{39ABC185-3B9B-4B00-8DC0-29E78305F108}" srcOrd="4" destOrd="0" parTransId="{C8132BA8-7761-4CED-B1A5-41F613269B4E}" sibTransId="{FA8AB028-46A2-4920-9630-7F594BD55A6B}"/>
    <dgm:cxn modelId="{7BF49B8C-C9E8-4244-BA06-63C69850BDA9}" type="presOf" srcId="{A51EF3D0-7CD3-417A-911D-E99804F4601B}" destId="{4AE68B1F-036B-4501-A17F-F18D3B96C993}" srcOrd="0" destOrd="0" presId="urn:microsoft.com/office/officeart/2005/8/layout/process1"/>
    <dgm:cxn modelId="{5FF63837-901E-4BEA-9DB4-75338F825A07}" type="presOf" srcId="{A1C426AC-8D7C-44DC-8007-342BE9DDA8FE}" destId="{0F387955-6695-4C88-B99B-410E0764BB5F}" srcOrd="0" destOrd="0" presId="urn:microsoft.com/office/officeart/2005/8/layout/process1"/>
    <dgm:cxn modelId="{9A126BA6-086E-4540-8C20-38C99C6463FE}" type="presOf" srcId="{F2094A37-591F-46D4-9C9B-9DA8EA855C10}" destId="{521F342F-7015-422B-89DE-CCE0784B8A41}" srcOrd="0" destOrd="0" presId="urn:microsoft.com/office/officeart/2005/8/layout/process1"/>
    <dgm:cxn modelId="{B04E8C27-4227-4774-9BAD-8CDB1BE89F4E}" type="presOf" srcId="{961EB558-0D7E-4654-8A4C-FF6D0774BB29}" destId="{5C5603DF-9682-4685-A21A-9E1DA6473637}" srcOrd="1" destOrd="0" presId="urn:microsoft.com/office/officeart/2005/8/layout/process1"/>
    <dgm:cxn modelId="{9C89FF5A-A967-44F8-ADDB-D9AB50C27870}" srcId="{6787211D-DF62-4CF7-9629-2F9E82949B2D}" destId="{E9137DBD-1B7F-4A2D-8B78-32B1F1C168F9}" srcOrd="2" destOrd="0" parTransId="{D5C35957-1198-4B47-A671-DA2213103D3B}" sibTransId="{961EB558-0D7E-4654-8A4C-FF6D0774BB29}"/>
    <dgm:cxn modelId="{4CA55CEF-F554-42D6-B2A5-3F367FCA11E3}" type="presParOf" srcId="{F85994A1-AC47-4C72-9040-1B98741DB9CC}" destId="{0F387955-6695-4C88-B99B-410E0764BB5F}" srcOrd="0" destOrd="0" presId="urn:microsoft.com/office/officeart/2005/8/layout/process1"/>
    <dgm:cxn modelId="{3348A506-DD23-45C4-84FA-89D7845ABDC8}" type="presParOf" srcId="{F85994A1-AC47-4C72-9040-1B98741DB9CC}" destId="{9A56FF72-8679-44F4-AD00-CB766CC641D2}" srcOrd="1" destOrd="0" presId="urn:microsoft.com/office/officeart/2005/8/layout/process1"/>
    <dgm:cxn modelId="{1BEA7485-F6A2-4288-B94A-20C0B0E11A6E}" type="presParOf" srcId="{9A56FF72-8679-44F4-AD00-CB766CC641D2}" destId="{0674FF88-F05A-40EC-96CD-F637DAAFBF16}" srcOrd="0" destOrd="0" presId="urn:microsoft.com/office/officeart/2005/8/layout/process1"/>
    <dgm:cxn modelId="{34F8008F-DE10-417D-A34F-F7B66496E658}" type="presParOf" srcId="{F85994A1-AC47-4C72-9040-1B98741DB9CC}" destId="{2B1F56F1-8DA3-44D8-89EB-D96041595E6A}" srcOrd="2" destOrd="0" presId="urn:microsoft.com/office/officeart/2005/8/layout/process1"/>
    <dgm:cxn modelId="{ACA50322-1AEC-4547-9478-D9DA2D0E5A31}" type="presParOf" srcId="{F85994A1-AC47-4C72-9040-1B98741DB9CC}" destId="{521F342F-7015-422B-89DE-CCE0784B8A41}" srcOrd="3" destOrd="0" presId="urn:microsoft.com/office/officeart/2005/8/layout/process1"/>
    <dgm:cxn modelId="{A8F88BB0-B4A8-48E6-82D6-B6155060C19D}" type="presParOf" srcId="{521F342F-7015-422B-89DE-CCE0784B8A41}" destId="{212E1A55-CE5E-435C-BF35-BDA2076811C4}" srcOrd="0" destOrd="0" presId="urn:microsoft.com/office/officeart/2005/8/layout/process1"/>
    <dgm:cxn modelId="{D62DA47C-750C-4232-9131-C1D4BBFEEC06}" type="presParOf" srcId="{F85994A1-AC47-4C72-9040-1B98741DB9CC}" destId="{12C194FA-AF19-4080-94C1-5348B19B7751}" srcOrd="4" destOrd="0" presId="urn:microsoft.com/office/officeart/2005/8/layout/process1"/>
    <dgm:cxn modelId="{314225B1-1C0E-41DA-975E-CB57AE73CAFB}" type="presParOf" srcId="{F85994A1-AC47-4C72-9040-1B98741DB9CC}" destId="{514EAFA9-2E81-4E01-8F0E-33A16E4E8F8E}" srcOrd="5" destOrd="0" presId="urn:microsoft.com/office/officeart/2005/8/layout/process1"/>
    <dgm:cxn modelId="{D29A7E34-A5CB-44ED-9117-3CB43B098712}" type="presParOf" srcId="{514EAFA9-2E81-4E01-8F0E-33A16E4E8F8E}" destId="{5C5603DF-9682-4685-A21A-9E1DA6473637}" srcOrd="0" destOrd="0" presId="urn:microsoft.com/office/officeart/2005/8/layout/process1"/>
    <dgm:cxn modelId="{F70D8589-1CB4-46EA-8A32-6B670EA18691}" type="presParOf" srcId="{F85994A1-AC47-4C72-9040-1B98741DB9CC}" destId="{DF975CE0-D176-477C-A264-6746009D8194}" srcOrd="6" destOrd="0" presId="urn:microsoft.com/office/officeart/2005/8/layout/process1"/>
    <dgm:cxn modelId="{E0BA02CE-17D5-42C1-9D5E-5F94CDF0EC52}" type="presParOf" srcId="{F85994A1-AC47-4C72-9040-1B98741DB9CC}" destId="{4AE68B1F-036B-4501-A17F-F18D3B96C993}" srcOrd="7" destOrd="0" presId="urn:microsoft.com/office/officeart/2005/8/layout/process1"/>
    <dgm:cxn modelId="{A74FD28D-8719-4E75-9A28-3B358F349051}" type="presParOf" srcId="{4AE68B1F-036B-4501-A17F-F18D3B96C993}" destId="{3ECAFF6E-4493-48E1-B491-E968C429A897}" srcOrd="0" destOrd="0" presId="urn:microsoft.com/office/officeart/2005/8/layout/process1"/>
    <dgm:cxn modelId="{2ADDD6F8-4511-48E7-8A0F-AD23D1B82422}" type="presParOf" srcId="{F85994A1-AC47-4C72-9040-1B98741DB9CC}" destId="{10F936A9-E881-4D65-A0D5-28D71A777C3A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6787211D-DF62-4CF7-9629-2F9E82949B2D}" type="doc">
      <dgm:prSet loTypeId="urn:microsoft.com/office/officeart/2005/8/layout/process1" loCatId="process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en-US"/>
        </a:p>
      </dgm:t>
    </dgm:pt>
    <dgm:pt modelId="{A1C426AC-8D7C-44DC-8007-342BE9DDA8FE}">
      <dgm:prSet phldrT="[Text]" custT="1"/>
      <dgm:spPr/>
      <dgm:t>
        <a:bodyPr/>
        <a:lstStyle/>
        <a:p>
          <a:r>
            <a:rPr lang="en-US" sz="1800" dirty="0" smtClean="0"/>
            <a:t>Screening</a:t>
          </a:r>
          <a:endParaRPr lang="en-US" sz="1800" dirty="0"/>
        </a:p>
      </dgm:t>
    </dgm:pt>
    <dgm:pt modelId="{F86279F5-34F5-429B-9925-785B7055128B}" type="parTrans" cxnId="{DB161994-5DA1-4B2F-A0B2-E4B358363243}">
      <dgm:prSet/>
      <dgm:spPr/>
      <dgm:t>
        <a:bodyPr/>
        <a:lstStyle/>
        <a:p>
          <a:endParaRPr lang="en-US"/>
        </a:p>
      </dgm:t>
    </dgm:pt>
    <dgm:pt modelId="{0350AF38-8AA0-4528-8B08-3C4A6BE3EC77}" type="sibTrans" cxnId="{DB161994-5DA1-4B2F-A0B2-E4B358363243}">
      <dgm:prSet custT="1"/>
      <dgm:spPr/>
      <dgm:t>
        <a:bodyPr/>
        <a:lstStyle/>
        <a:p>
          <a:endParaRPr lang="en-US" sz="1800"/>
        </a:p>
      </dgm:t>
    </dgm:pt>
    <dgm:pt modelId="{274CDF8B-C75F-4EE0-BCD6-97A2F0036B54}">
      <dgm:prSet phldrT="[Text]" custT="1"/>
      <dgm:spPr/>
      <dgm:t>
        <a:bodyPr/>
        <a:lstStyle/>
        <a:p>
          <a:r>
            <a:rPr lang="en-US" sz="1800" dirty="0" smtClean="0"/>
            <a:t>Rand.</a:t>
          </a:r>
          <a:endParaRPr lang="en-US" sz="1800" dirty="0"/>
        </a:p>
      </dgm:t>
    </dgm:pt>
    <dgm:pt modelId="{F0E8B73F-A0CB-4748-8F04-AB8F91921970}" type="parTrans" cxnId="{DBD85F88-0F1F-4413-B9DD-BD1BD0E66DF9}">
      <dgm:prSet/>
      <dgm:spPr/>
      <dgm:t>
        <a:bodyPr/>
        <a:lstStyle/>
        <a:p>
          <a:endParaRPr lang="en-US"/>
        </a:p>
      </dgm:t>
    </dgm:pt>
    <dgm:pt modelId="{F2094A37-591F-46D4-9C9B-9DA8EA855C10}" type="sibTrans" cxnId="{DBD85F88-0F1F-4413-B9DD-BD1BD0E66DF9}">
      <dgm:prSet custT="1"/>
      <dgm:spPr/>
      <dgm:t>
        <a:bodyPr/>
        <a:lstStyle/>
        <a:p>
          <a:endParaRPr lang="en-US" sz="1800"/>
        </a:p>
      </dgm:t>
    </dgm:pt>
    <dgm:pt modelId="{E9137DBD-1B7F-4A2D-8B78-32B1F1C168F9}">
      <dgm:prSet phldrT="[Text]" custT="1"/>
      <dgm:spPr/>
      <dgm:t>
        <a:bodyPr/>
        <a:lstStyle/>
        <a:p>
          <a:r>
            <a:rPr lang="en-US" sz="1800" dirty="0" smtClean="0"/>
            <a:t>Drug B</a:t>
          </a:r>
          <a:endParaRPr lang="en-US" sz="1800" dirty="0"/>
        </a:p>
      </dgm:t>
    </dgm:pt>
    <dgm:pt modelId="{D5C35957-1198-4B47-A671-DA2213103D3B}" type="parTrans" cxnId="{9C89FF5A-A967-44F8-ADDB-D9AB50C27870}">
      <dgm:prSet/>
      <dgm:spPr/>
      <dgm:t>
        <a:bodyPr/>
        <a:lstStyle/>
        <a:p>
          <a:endParaRPr lang="en-US"/>
        </a:p>
      </dgm:t>
    </dgm:pt>
    <dgm:pt modelId="{961EB558-0D7E-4654-8A4C-FF6D0774BB29}" type="sibTrans" cxnId="{9C89FF5A-A967-44F8-ADDB-D9AB50C27870}">
      <dgm:prSet custT="1"/>
      <dgm:spPr/>
      <dgm:t>
        <a:bodyPr/>
        <a:lstStyle/>
        <a:p>
          <a:endParaRPr lang="en-US" sz="1800"/>
        </a:p>
      </dgm:t>
    </dgm:pt>
    <dgm:pt modelId="{4959BAB8-658C-41B2-8D46-35E11847065F}">
      <dgm:prSet phldrT="[Text]" custT="1"/>
      <dgm:spPr/>
      <dgm:t>
        <a:bodyPr/>
        <a:lstStyle/>
        <a:p>
          <a:r>
            <a:rPr lang="en-US" sz="1800" dirty="0" smtClean="0"/>
            <a:t>Drug A</a:t>
          </a:r>
          <a:endParaRPr lang="en-US" sz="1800" dirty="0"/>
        </a:p>
      </dgm:t>
    </dgm:pt>
    <dgm:pt modelId="{DB0CD3C0-BDCC-4C4D-B9B9-5AB13F2DCB4B}" type="parTrans" cxnId="{A4C66DC9-50E0-4661-911C-126F5FA2DCFF}">
      <dgm:prSet/>
      <dgm:spPr/>
      <dgm:t>
        <a:bodyPr/>
        <a:lstStyle/>
        <a:p>
          <a:endParaRPr lang="en-US"/>
        </a:p>
      </dgm:t>
    </dgm:pt>
    <dgm:pt modelId="{A51EF3D0-7CD3-417A-911D-E99804F4601B}" type="sibTrans" cxnId="{A4C66DC9-50E0-4661-911C-126F5FA2DCFF}">
      <dgm:prSet custT="1"/>
      <dgm:spPr/>
      <dgm:t>
        <a:bodyPr/>
        <a:lstStyle/>
        <a:p>
          <a:endParaRPr lang="en-US" sz="1800"/>
        </a:p>
      </dgm:t>
    </dgm:pt>
    <dgm:pt modelId="{39ABC185-3B9B-4B00-8DC0-29E78305F108}">
      <dgm:prSet phldrT="[Text]"/>
      <dgm:spPr/>
      <dgm:t>
        <a:bodyPr/>
        <a:lstStyle/>
        <a:p>
          <a:r>
            <a:rPr lang="en-US" dirty="0" smtClean="0"/>
            <a:t>Follow-up</a:t>
          </a:r>
          <a:endParaRPr lang="en-US" dirty="0"/>
        </a:p>
      </dgm:t>
    </dgm:pt>
    <dgm:pt modelId="{C8132BA8-7761-4CED-B1A5-41F613269B4E}" type="parTrans" cxnId="{4392DB78-0C55-4A66-AF3E-5C765C294F75}">
      <dgm:prSet/>
      <dgm:spPr/>
      <dgm:t>
        <a:bodyPr/>
        <a:lstStyle/>
        <a:p>
          <a:endParaRPr lang="en-US"/>
        </a:p>
      </dgm:t>
    </dgm:pt>
    <dgm:pt modelId="{FA8AB028-46A2-4920-9630-7F594BD55A6B}" type="sibTrans" cxnId="{4392DB78-0C55-4A66-AF3E-5C765C294F75}">
      <dgm:prSet/>
      <dgm:spPr/>
      <dgm:t>
        <a:bodyPr/>
        <a:lstStyle/>
        <a:p>
          <a:endParaRPr lang="en-US"/>
        </a:p>
      </dgm:t>
    </dgm:pt>
    <dgm:pt modelId="{F85994A1-AC47-4C72-9040-1B98741DB9CC}" type="pres">
      <dgm:prSet presAssocID="{6787211D-DF62-4CF7-9629-2F9E82949B2D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F387955-6695-4C88-B99B-410E0764BB5F}" type="pres">
      <dgm:prSet presAssocID="{A1C426AC-8D7C-44DC-8007-342BE9DDA8FE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A56FF72-8679-44F4-AD00-CB766CC641D2}" type="pres">
      <dgm:prSet presAssocID="{0350AF38-8AA0-4528-8B08-3C4A6BE3EC77}" presName="sibTrans" presStyleLbl="sibTrans2D1" presStyleIdx="0" presStyleCnt="4"/>
      <dgm:spPr/>
      <dgm:t>
        <a:bodyPr/>
        <a:lstStyle/>
        <a:p>
          <a:endParaRPr lang="en-US"/>
        </a:p>
      </dgm:t>
    </dgm:pt>
    <dgm:pt modelId="{0674FF88-F05A-40EC-96CD-F637DAAFBF16}" type="pres">
      <dgm:prSet presAssocID="{0350AF38-8AA0-4528-8B08-3C4A6BE3EC77}" presName="connectorText" presStyleLbl="sibTrans2D1" presStyleIdx="0" presStyleCnt="4"/>
      <dgm:spPr/>
      <dgm:t>
        <a:bodyPr/>
        <a:lstStyle/>
        <a:p>
          <a:endParaRPr lang="en-US"/>
        </a:p>
      </dgm:t>
    </dgm:pt>
    <dgm:pt modelId="{2B1F56F1-8DA3-44D8-89EB-D96041595E6A}" type="pres">
      <dgm:prSet presAssocID="{274CDF8B-C75F-4EE0-BCD6-97A2F0036B54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1F342F-7015-422B-89DE-CCE0784B8A41}" type="pres">
      <dgm:prSet presAssocID="{F2094A37-591F-46D4-9C9B-9DA8EA855C10}" presName="sibTrans" presStyleLbl="sibTrans2D1" presStyleIdx="1" presStyleCnt="4"/>
      <dgm:spPr/>
      <dgm:t>
        <a:bodyPr/>
        <a:lstStyle/>
        <a:p>
          <a:endParaRPr lang="en-US"/>
        </a:p>
      </dgm:t>
    </dgm:pt>
    <dgm:pt modelId="{212E1A55-CE5E-435C-BF35-BDA2076811C4}" type="pres">
      <dgm:prSet presAssocID="{F2094A37-591F-46D4-9C9B-9DA8EA855C10}" presName="connectorText" presStyleLbl="sibTrans2D1" presStyleIdx="1" presStyleCnt="4"/>
      <dgm:spPr/>
      <dgm:t>
        <a:bodyPr/>
        <a:lstStyle/>
        <a:p>
          <a:endParaRPr lang="en-US"/>
        </a:p>
      </dgm:t>
    </dgm:pt>
    <dgm:pt modelId="{12C194FA-AF19-4080-94C1-5348B19B7751}" type="pres">
      <dgm:prSet presAssocID="{E9137DBD-1B7F-4A2D-8B78-32B1F1C168F9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14EAFA9-2E81-4E01-8F0E-33A16E4E8F8E}" type="pres">
      <dgm:prSet presAssocID="{961EB558-0D7E-4654-8A4C-FF6D0774BB29}" presName="sibTrans" presStyleLbl="sibTrans2D1" presStyleIdx="2" presStyleCnt="4"/>
      <dgm:spPr/>
      <dgm:t>
        <a:bodyPr/>
        <a:lstStyle/>
        <a:p>
          <a:endParaRPr lang="en-US"/>
        </a:p>
      </dgm:t>
    </dgm:pt>
    <dgm:pt modelId="{5C5603DF-9682-4685-A21A-9E1DA6473637}" type="pres">
      <dgm:prSet presAssocID="{961EB558-0D7E-4654-8A4C-FF6D0774BB29}" presName="connectorText" presStyleLbl="sibTrans2D1" presStyleIdx="2" presStyleCnt="4"/>
      <dgm:spPr/>
      <dgm:t>
        <a:bodyPr/>
        <a:lstStyle/>
        <a:p>
          <a:endParaRPr lang="en-US"/>
        </a:p>
      </dgm:t>
    </dgm:pt>
    <dgm:pt modelId="{DF975CE0-D176-477C-A264-6746009D8194}" type="pres">
      <dgm:prSet presAssocID="{4959BAB8-658C-41B2-8D46-35E11847065F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AE68B1F-036B-4501-A17F-F18D3B96C993}" type="pres">
      <dgm:prSet presAssocID="{A51EF3D0-7CD3-417A-911D-E99804F4601B}" presName="sibTrans" presStyleLbl="sibTrans2D1" presStyleIdx="3" presStyleCnt="4"/>
      <dgm:spPr/>
      <dgm:t>
        <a:bodyPr/>
        <a:lstStyle/>
        <a:p>
          <a:endParaRPr lang="en-US"/>
        </a:p>
      </dgm:t>
    </dgm:pt>
    <dgm:pt modelId="{3ECAFF6E-4493-48E1-B491-E968C429A897}" type="pres">
      <dgm:prSet presAssocID="{A51EF3D0-7CD3-417A-911D-E99804F4601B}" presName="connectorText" presStyleLbl="sibTrans2D1" presStyleIdx="3" presStyleCnt="4"/>
      <dgm:spPr/>
      <dgm:t>
        <a:bodyPr/>
        <a:lstStyle/>
        <a:p>
          <a:endParaRPr lang="en-US"/>
        </a:p>
      </dgm:t>
    </dgm:pt>
    <dgm:pt modelId="{10F936A9-E881-4D65-A0D5-28D71A777C3A}" type="pres">
      <dgm:prSet presAssocID="{39ABC185-3B9B-4B00-8DC0-29E78305F108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2A9DA41-ECE6-4E0D-970D-C6ABBCA31522}" type="presOf" srcId="{A51EF3D0-7CD3-417A-911D-E99804F4601B}" destId="{4AE68B1F-036B-4501-A17F-F18D3B96C993}" srcOrd="0" destOrd="0" presId="urn:microsoft.com/office/officeart/2005/8/layout/process1"/>
    <dgm:cxn modelId="{3947CB14-D9E2-4CD1-A75B-367D5DB2AB55}" type="presOf" srcId="{39ABC185-3B9B-4B00-8DC0-29E78305F108}" destId="{10F936A9-E881-4D65-A0D5-28D71A777C3A}" srcOrd="0" destOrd="0" presId="urn:microsoft.com/office/officeart/2005/8/layout/process1"/>
    <dgm:cxn modelId="{88F507A7-FAF6-4981-897F-C9585E951A21}" type="presOf" srcId="{A51EF3D0-7CD3-417A-911D-E99804F4601B}" destId="{3ECAFF6E-4493-48E1-B491-E968C429A897}" srcOrd="1" destOrd="0" presId="urn:microsoft.com/office/officeart/2005/8/layout/process1"/>
    <dgm:cxn modelId="{6F514F7A-860E-4A7B-8D83-DCADAC0402C6}" type="presOf" srcId="{E9137DBD-1B7F-4A2D-8B78-32B1F1C168F9}" destId="{12C194FA-AF19-4080-94C1-5348B19B7751}" srcOrd="0" destOrd="0" presId="urn:microsoft.com/office/officeart/2005/8/layout/process1"/>
    <dgm:cxn modelId="{5EF72814-A016-4A89-B82F-21B49E786685}" type="presOf" srcId="{F2094A37-591F-46D4-9C9B-9DA8EA855C10}" destId="{212E1A55-CE5E-435C-BF35-BDA2076811C4}" srcOrd="1" destOrd="0" presId="urn:microsoft.com/office/officeart/2005/8/layout/process1"/>
    <dgm:cxn modelId="{DBD85F88-0F1F-4413-B9DD-BD1BD0E66DF9}" srcId="{6787211D-DF62-4CF7-9629-2F9E82949B2D}" destId="{274CDF8B-C75F-4EE0-BCD6-97A2F0036B54}" srcOrd="1" destOrd="0" parTransId="{F0E8B73F-A0CB-4748-8F04-AB8F91921970}" sibTransId="{F2094A37-591F-46D4-9C9B-9DA8EA855C10}"/>
    <dgm:cxn modelId="{264A9E73-60D4-4604-8537-2A868147F869}" type="presOf" srcId="{6787211D-DF62-4CF7-9629-2F9E82949B2D}" destId="{F85994A1-AC47-4C72-9040-1B98741DB9CC}" srcOrd="0" destOrd="0" presId="urn:microsoft.com/office/officeart/2005/8/layout/process1"/>
    <dgm:cxn modelId="{403BD91D-08C8-4F75-9E46-79803EE8AD19}" type="presOf" srcId="{961EB558-0D7E-4654-8A4C-FF6D0774BB29}" destId="{5C5603DF-9682-4685-A21A-9E1DA6473637}" srcOrd="1" destOrd="0" presId="urn:microsoft.com/office/officeart/2005/8/layout/process1"/>
    <dgm:cxn modelId="{FA4C05AB-BC42-4C10-A9EF-5D1CEE63DEF2}" type="presOf" srcId="{0350AF38-8AA0-4528-8B08-3C4A6BE3EC77}" destId="{0674FF88-F05A-40EC-96CD-F637DAAFBF16}" srcOrd="1" destOrd="0" presId="urn:microsoft.com/office/officeart/2005/8/layout/process1"/>
    <dgm:cxn modelId="{B91E5D6A-7E08-4F4A-B94B-CAEF5E11FCFD}" type="presOf" srcId="{F2094A37-591F-46D4-9C9B-9DA8EA855C10}" destId="{521F342F-7015-422B-89DE-CCE0784B8A41}" srcOrd="0" destOrd="0" presId="urn:microsoft.com/office/officeart/2005/8/layout/process1"/>
    <dgm:cxn modelId="{A4C66DC9-50E0-4661-911C-126F5FA2DCFF}" srcId="{6787211D-DF62-4CF7-9629-2F9E82949B2D}" destId="{4959BAB8-658C-41B2-8D46-35E11847065F}" srcOrd="3" destOrd="0" parTransId="{DB0CD3C0-BDCC-4C4D-B9B9-5AB13F2DCB4B}" sibTransId="{A51EF3D0-7CD3-417A-911D-E99804F4601B}"/>
    <dgm:cxn modelId="{DB161994-5DA1-4B2F-A0B2-E4B358363243}" srcId="{6787211D-DF62-4CF7-9629-2F9E82949B2D}" destId="{A1C426AC-8D7C-44DC-8007-342BE9DDA8FE}" srcOrd="0" destOrd="0" parTransId="{F86279F5-34F5-429B-9925-785B7055128B}" sibTransId="{0350AF38-8AA0-4528-8B08-3C4A6BE3EC77}"/>
    <dgm:cxn modelId="{26F249C4-BBE9-4892-B790-1F4D873C3D87}" type="presOf" srcId="{A1C426AC-8D7C-44DC-8007-342BE9DDA8FE}" destId="{0F387955-6695-4C88-B99B-410E0764BB5F}" srcOrd="0" destOrd="0" presId="urn:microsoft.com/office/officeart/2005/8/layout/process1"/>
    <dgm:cxn modelId="{5009A38F-8BA4-4A24-B024-23FCA793D565}" type="presOf" srcId="{274CDF8B-C75F-4EE0-BCD6-97A2F0036B54}" destId="{2B1F56F1-8DA3-44D8-89EB-D96041595E6A}" srcOrd="0" destOrd="0" presId="urn:microsoft.com/office/officeart/2005/8/layout/process1"/>
    <dgm:cxn modelId="{4392DB78-0C55-4A66-AF3E-5C765C294F75}" srcId="{6787211D-DF62-4CF7-9629-2F9E82949B2D}" destId="{39ABC185-3B9B-4B00-8DC0-29E78305F108}" srcOrd="4" destOrd="0" parTransId="{C8132BA8-7761-4CED-B1A5-41F613269B4E}" sibTransId="{FA8AB028-46A2-4920-9630-7F594BD55A6B}"/>
    <dgm:cxn modelId="{36078A6F-A565-4B6F-BD85-92979723C963}" type="presOf" srcId="{0350AF38-8AA0-4528-8B08-3C4A6BE3EC77}" destId="{9A56FF72-8679-44F4-AD00-CB766CC641D2}" srcOrd="0" destOrd="0" presId="urn:microsoft.com/office/officeart/2005/8/layout/process1"/>
    <dgm:cxn modelId="{69FA4CC8-EE79-4769-A4D7-B8D966A3FB59}" type="presOf" srcId="{4959BAB8-658C-41B2-8D46-35E11847065F}" destId="{DF975CE0-D176-477C-A264-6746009D8194}" srcOrd="0" destOrd="0" presId="urn:microsoft.com/office/officeart/2005/8/layout/process1"/>
    <dgm:cxn modelId="{B75688E4-D2FA-48D2-892E-7F2272E443AA}" type="presOf" srcId="{961EB558-0D7E-4654-8A4C-FF6D0774BB29}" destId="{514EAFA9-2E81-4E01-8F0E-33A16E4E8F8E}" srcOrd="0" destOrd="0" presId="urn:microsoft.com/office/officeart/2005/8/layout/process1"/>
    <dgm:cxn modelId="{9C89FF5A-A967-44F8-ADDB-D9AB50C27870}" srcId="{6787211D-DF62-4CF7-9629-2F9E82949B2D}" destId="{E9137DBD-1B7F-4A2D-8B78-32B1F1C168F9}" srcOrd="2" destOrd="0" parTransId="{D5C35957-1198-4B47-A671-DA2213103D3B}" sibTransId="{961EB558-0D7E-4654-8A4C-FF6D0774BB29}"/>
    <dgm:cxn modelId="{410DAE4D-5435-41D0-9075-48E1E7BE601A}" type="presParOf" srcId="{F85994A1-AC47-4C72-9040-1B98741DB9CC}" destId="{0F387955-6695-4C88-B99B-410E0764BB5F}" srcOrd="0" destOrd="0" presId="urn:microsoft.com/office/officeart/2005/8/layout/process1"/>
    <dgm:cxn modelId="{7CCA03AF-BD92-4A47-8180-B0B5143FAD5D}" type="presParOf" srcId="{F85994A1-AC47-4C72-9040-1B98741DB9CC}" destId="{9A56FF72-8679-44F4-AD00-CB766CC641D2}" srcOrd="1" destOrd="0" presId="urn:microsoft.com/office/officeart/2005/8/layout/process1"/>
    <dgm:cxn modelId="{2F868F31-B13D-404A-9CD4-F0572D81FA65}" type="presParOf" srcId="{9A56FF72-8679-44F4-AD00-CB766CC641D2}" destId="{0674FF88-F05A-40EC-96CD-F637DAAFBF16}" srcOrd="0" destOrd="0" presId="urn:microsoft.com/office/officeart/2005/8/layout/process1"/>
    <dgm:cxn modelId="{79CBB52A-0683-4EC7-BBF3-D35775B6E9F0}" type="presParOf" srcId="{F85994A1-AC47-4C72-9040-1B98741DB9CC}" destId="{2B1F56F1-8DA3-44D8-89EB-D96041595E6A}" srcOrd="2" destOrd="0" presId="urn:microsoft.com/office/officeart/2005/8/layout/process1"/>
    <dgm:cxn modelId="{CF284516-530D-4DD3-A23F-08AFD050DA9F}" type="presParOf" srcId="{F85994A1-AC47-4C72-9040-1B98741DB9CC}" destId="{521F342F-7015-422B-89DE-CCE0784B8A41}" srcOrd="3" destOrd="0" presId="urn:microsoft.com/office/officeart/2005/8/layout/process1"/>
    <dgm:cxn modelId="{7D6E0BF9-46D7-4482-977C-5E659C5CBC82}" type="presParOf" srcId="{521F342F-7015-422B-89DE-CCE0784B8A41}" destId="{212E1A55-CE5E-435C-BF35-BDA2076811C4}" srcOrd="0" destOrd="0" presId="urn:microsoft.com/office/officeart/2005/8/layout/process1"/>
    <dgm:cxn modelId="{7088C8F5-8DDE-4593-B667-F3E6D99DD830}" type="presParOf" srcId="{F85994A1-AC47-4C72-9040-1B98741DB9CC}" destId="{12C194FA-AF19-4080-94C1-5348B19B7751}" srcOrd="4" destOrd="0" presId="urn:microsoft.com/office/officeart/2005/8/layout/process1"/>
    <dgm:cxn modelId="{1CE2F215-0704-4FCB-8479-96806EA6C3A2}" type="presParOf" srcId="{F85994A1-AC47-4C72-9040-1B98741DB9CC}" destId="{514EAFA9-2E81-4E01-8F0E-33A16E4E8F8E}" srcOrd="5" destOrd="0" presId="urn:microsoft.com/office/officeart/2005/8/layout/process1"/>
    <dgm:cxn modelId="{A31E923F-BEBA-4B2F-8067-44A90D95CB64}" type="presParOf" srcId="{514EAFA9-2E81-4E01-8F0E-33A16E4E8F8E}" destId="{5C5603DF-9682-4685-A21A-9E1DA6473637}" srcOrd="0" destOrd="0" presId="urn:microsoft.com/office/officeart/2005/8/layout/process1"/>
    <dgm:cxn modelId="{EEE12D26-AADF-4B61-AF68-708A0C14ACCB}" type="presParOf" srcId="{F85994A1-AC47-4C72-9040-1B98741DB9CC}" destId="{DF975CE0-D176-477C-A264-6746009D8194}" srcOrd="6" destOrd="0" presId="urn:microsoft.com/office/officeart/2005/8/layout/process1"/>
    <dgm:cxn modelId="{802BEA3B-9E47-4908-A577-504E80004851}" type="presParOf" srcId="{F85994A1-AC47-4C72-9040-1B98741DB9CC}" destId="{4AE68B1F-036B-4501-A17F-F18D3B96C993}" srcOrd="7" destOrd="0" presId="urn:microsoft.com/office/officeart/2005/8/layout/process1"/>
    <dgm:cxn modelId="{C3A8CC2C-E798-4350-B143-8C066FA711E4}" type="presParOf" srcId="{4AE68B1F-036B-4501-A17F-F18D3B96C993}" destId="{3ECAFF6E-4493-48E1-B491-E968C429A897}" srcOrd="0" destOrd="0" presId="urn:microsoft.com/office/officeart/2005/8/layout/process1"/>
    <dgm:cxn modelId="{700914E5-CE50-4F5E-9314-E4AF02C9AE73}" type="presParOf" srcId="{F85994A1-AC47-4C72-9040-1B98741DB9CC}" destId="{10F936A9-E881-4D65-A0D5-28D71A777C3A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diagrams.loki3.com/BracketList+Icon">
  <dgm:title val="Vertical Bracket List"/>
  <dgm:desc val="Use to show grouped blocks of information.  Works well with large amounts of Level 2 text."/>
  <dgm:catLst>
    <dgm:cat type="list" pri="4110"/>
    <dgm:cat type="officeonline" pri="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3" srcId="0" destId="1" srcOrd="0" destOrd="0"/>
        <dgm:cxn modelId="4" srcId="1" destId="11" srcOrd="0" destOrd="0"/>
        <dgm:cxn modelId="5" srcId="0" destId="2" srcOrd="0" destOrd="0"/>
        <dgm:cxn modelId="6" srcId="2" destId="21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V" refType="primFontSz" refFor="des" refForName="parTx" fact="0.1"/>
      <dgm:constr type="primFontSz" for="des" forName="parTx" val="65"/>
      <dgm:constr type="primFontSz" for="des" forName="desTx" refType="primFontSz" refFor="des" refForName="parTx"/>
      <dgm:constr type="h" for="des" forName="parTx" refType="primFontSz" refFor="des" refForName="parTx" fact="0.55"/>
      <dgm:constr type="h" for="des" forName="bracket" refType="primFontSz" refFor="des" refForName="parTx" fact="0.55"/>
      <dgm:constr type="h" for="des" forName="desTx" refType="primFontSz" refFor="des" refForName="parTx" fact="0.55"/>
    </dgm:constrLst>
    <dgm:ruleLst>
      <dgm:rule type="primFontSz" for="des" forName="parTx" val="5" fact="NaN" max="NaN"/>
    </dgm:ruleLst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Tx" refType="w" fact="0.25"/>
          <dgm:constr type="w" for="ch" forName="bracket" refType="w" fact="0.05"/>
          <dgm:constr type="w" for="ch" forName="spH" refType="w" fact="0.02"/>
          <dgm:constr type="w" for="ch" forName="desTx" refType="w" fact="0.68"/>
          <dgm:constr type="h" for="ch" forName="bracket" refType="h" refFor="ch" refForName="desTx" op="gte"/>
          <dgm:constr type="h" for="ch" forName="bracket" refType="h" refFor="ch" refForName="parTx" op="gte"/>
          <dgm:constr type="h" for="ch" forName="desTx" refType="h" refFor="ch" refForName="parTx" op="gte"/>
        </dgm:constrLst>
        <dgm:ruleLst/>
        <dgm:layoutNode name="parTx" styleLbl="revTx">
          <dgm:varLst>
            <dgm:chMax val="1"/>
            <dgm:bulletEnabled val="1"/>
          </dgm:varLst>
          <dgm:choose name="Name8">
            <dgm:if name="Name9" func="var" arg="dir" op="equ" val="norm">
              <dgm:alg type="tx">
                <dgm:param type="parTxLTRAlign" val="r"/>
              </dgm:alg>
            </dgm:if>
            <dgm:else name="Name10">
              <dgm:alg type="tx">
                <dgm:param type="parTxLTRAlign" val="l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tMarg" refType="primFontSz" fact="0.2"/>
            <dgm:constr type="bMarg" refType="primFontSz" fact="0.2"/>
          </dgm:constrLst>
          <dgm:ruleLst>
            <dgm:rule type="h" val="INF" fact="NaN" max="NaN"/>
          </dgm:ruleLst>
        </dgm:layoutNode>
        <dgm:layoutNode name="bracket" styleLbl="parChTrans1D1">
          <dgm:alg type="sp"/>
          <dgm:choose name="Name11">
            <dgm:if name="Name12" func="var" arg="dir" op="equ" val="norm">
              <dgm:shape xmlns:r="http://schemas.openxmlformats.org/officeDocument/2006/relationships" type="leftBrace" r:blip="">
                <dgm:adjLst>
                  <dgm:adj idx="1" val="0.35"/>
                </dgm:adjLst>
              </dgm:shape>
            </dgm:if>
            <dgm:else name="Name13">
              <dgm:shape xmlns:r="http://schemas.openxmlformats.org/officeDocument/2006/relationships" rot="180" type="leftBrace" r:blip="">
                <dgm:adjLst>
                  <dgm:adj idx="1" val="0.35"/>
                </dgm:adjLst>
              </dgm:shape>
            </dgm:else>
          </dgm:choose>
          <dgm:presOf/>
        </dgm:layoutNode>
        <dgm:layoutNode name="spH">
          <dgm:alg type="sp"/>
        </dgm:layoutNode>
        <dgm:choose name="Name14">
          <dgm:if name="Name15" axis="ch" ptType="node" func="cnt" op="gte" val="1">
            <dgm:layoutNode name="desTx" styleLbl="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secFontSz" refType="primFontSz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h" val="INF" fact="NaN" max="NaN"/>
              </dgm:ruleLst>
            </dgm:layoutNode>
          </dgm:if>
          <dgm:else name="Name16"/>
        </dgm:choose>
      </dgm:layoutNode>
      <dgm:forEach name="Name17" axis="followSib" ptType="sibTrans" cnt="1">
        <dgm:layoutNode name="spV">
          <dgm:alg type="sp"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emf"/><Relationship Id="rId1" Type="http://schemas.openxmlformats.org/officeDocument/2006/relationships/image" Target="../media/image20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86BA3A-A2F9-2242-B760-7D43E414986C}" type="datetimeFigureOut">
              <a:rPr lang="en-US" smtClean="0"/>
              <a:t>9/7/2016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0CA6A6-B3A7-1D4C-B504-759EFE177DF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022451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5B3993-9AEE-F044-890A-4ABC643069DC}" type="datetimeFigureOut">
              <a:rPr lang="en-US" smtClean="0"/>
              <a:t>9/7/2016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C603AD-7BE0-C14A-AD8F-20F052A5AD5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734139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Intro:</a:t>
            </a:r>
            <a:r>
              <a:rPr lang="en-US" baseline="0" dirty="0" smtClean="0"/>
              <a:t> If this module is the first module of the day/Wave, introduce self, facilitators, and go around the room for introductions:</a:t>
            </a:r>
          </a:p>
          <a:p>
            <a:r>
              <a:rPr lang="en-US" baseline="0" dirty="0" smtClean="0"/>
              <a:t>Introduce what will be covered in Wave 2 in terms of classes, as well as subtopics: Special Purpose Domains and CT (mod 4), </a:t>
            </a:r>
            <a:br>
              <a:rPr lang="en-US" baseline="0" dirty="0" smtClean="0"/>
            </a:br>
            <a:r>
              <a:rPr lang="en-US" baseline="0" dirty="0" smtClean="0"/>
              <a:t>Findings (mod 5), Interventions (mod 6)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C603AD-7BE0-C14A-AD8F-20F052A5AD58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04663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Advance to next slide</a:t>
            </a:r>
            <a:r>
              <a:rPr lang="en-US" baseline="0" dirty="0" smtClean="0"/>
              <a:t> and get them started.</a:t>
            </a:r>
          </a:p>
          <a:p>
            <a:r>
              <a:rPr lang="en-US" baseline="0" dirty="0" smtClean="0"/>
              <a:t>Note: Remove Unknown as this is not in Lilly CT/VL and this is not a Lilly CRF.???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C603AD-7BE0-C14A-AD8F-20F052A5AD58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87904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Walk</a:t>
            </a:r>
            <a:r>
              <a:rPr lang="en-US" baseline="0" dirty="0" smtClean="0"/>
              <a:t> students through searching the </a:t>
            </a:r>
            <a:r>
              <a:rPr lang="en-US" baseline="0" dirty="0" err="1" smtClean="0"/>
              <a:t>ct_vl</a:t>
            </a:r>
            <a:r>
              <a:rPr lang="en-US" baseline="0" dirty="0" smtClean="0"/>
              <a:t> for values if needed. Use hyperlink to open the file and demonstrated different ways of searching excel. Advance to next slide and leave up for class to reference CRFs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C603AD-7BE0-C14A-AD8F-20F052A5AD58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29857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</a:t>
            </a:r>
            <a:r>
              <a:rPr lang="en-US" baseline="0" dirty="0" smtClean="0"/>
              <a:t> next slide contains the answers. Keep this slide up while class is working on the exercise.</a:t>
            </a:r>
          </a:p>
          <a:p>
            <a:r>
              <a:rPr lang="en-US" baseline="0" dirty="0" smtClean="0"/>
              <a:t>Mention that these are not Lilly CRFs, so they may find issues w/ applying Lilly CT to non-Lilly CRFs; Lilly does not have a CT value for “unknown’. This is explained in the next slide.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C603AD-7BE0-C14A-AD8F-20F052A5AD58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22852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28Apr2015: Lilly currently</a:t>
            </a:r>
            <a:r>
              <a:rPr lang="en-US" baseline="0" dirty="0" smtClean="0"/>
              <a:t> has an issue where there are 2 different </a:t>
            </a:r>
            <a:r>
              <a:rPr lang="en-US" baseline="0" dirty="0" err="1" smtClean="0"/>
              <a:t>codelists</a:t>
            </a:r>
            <a:r>
              <a:rPr lang="en-US" baseline="0" dirty="0" smtClean="0"/>
              <a:t> for race. (CL.RACE and CL.RACE_ALL, both ODM). CL.RACE_ALL is in DM1001 DED and in </a:t>
            </a:r>
            <a:r>
              <a:rPr lang="en-US" baseline="0" dirty="0" err="1" smtClean="0"/>
              <a:t>SDTM_DM_Core</a:t>
            </a:r>
            <a:r>
              <a:rPr lang="en-US" baseline="0" dirty="0" smtClean="0"/>
              <a:t> standard. Per documentation, CL.RACE is a new </a:t>
            </a:r>
            <a:r>
              <a:rPr lang="en-US" baseline="0" dirty="0" err="1" smtClean="0"/>
              <a:t>codelist</a:t>
            </a:r>
            <a:r>
              <a:rPr lang="en-US" baseline="0" dirty="0" smtClean="0"/>
              <a:t> as of 15JAN2015 and has been created in preparation for migration to the MDR. It is not used as a </a:t>
            </a:r>
            <a:r>
              <a:rPr lang="en-US" baseline="0" dirty="0" err="1" smtClean="0"/>
              <a:t>codelist</a:t>
            </a:r>
            <a:r>
              <a:rPr lang="en-US" baseline="0" dirty="0" smtClean="0"/>
              <a:t> by study teams.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C603AD-7BE0-C14A-AD8F-20F052A5AD58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26144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Lead the group and go through</a:t>
            </a:r>
            <a:r>
              <a:rPr lang="en-US" baseline="0" dirty="0" smtClean="0"/>
              <a:t> the exercise question by question. </a:t>
            </a:r>
          </a:p>
          <a:p>
            <a:r>
              <a:rPr lang="en-US" baseline="0" dirty="0" smtClean="0"/>
              <a:t>Open the SDTM CT (NCI), find the </a:t>
            </a:r>
            <a:r>
              <a:rPr lang="en-US" baseline="0" dirty="0" err="1" smtClean="0"/>
              <a:t>codelsit</a:t>
            </a:r>
            <a:r>
              <a:rPr lang="en-US" baseline="0" dirty="0" smtClean="0"/>
              <a:t> for ETHNIC….what columns could you search on?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C603AD-7BE0-C14A-AD8F-20F052A5AD58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4421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C603AD-7BE0-C14A-AD8F-20F052A5AD58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36152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C603AD-7BE0-C14A-AD8F-20F052A5AD58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67460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C603AD-7BE0-C14A-AD8F-20F052A5AD58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128387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4/28/15: there was discussion in class (April</a:t>
            </a:r>
            <a:r>
              <a:rPr lang="en-US" baseline="0" dirty="0" smtClean="0"/>
              <a:t> 2015)</a:t>
            </a:r>
            <a:r>
              <a:rPr lang="en-US" dirty="0" smtClean="0"/>
              <a:t> indicating</a:t>
            </a:r>
            <a:r>
              <a:rPr lang="en-US" baseline="0" dirty="0" smtClean="0"/>
              <a:t> that the Lilly value NOT APPICABLE was being updated, however this has not yet been done</a:t>
            </a:r>
            <a:r>
              <a:rPr lang="en-US" baseline="0" dirty="0" smtClean="0"/>
              <a:t>.</a:t>
            </a:r>
          </a:p>
          <a:p>
            <a:r>
              <a:rPr lang="en-US" baseline="0" dirty="0" smtClean="0"/>
              <a:t>9/7/16: NOT REPORTED has since been added to the Lilly library</a:t>
            </a:r>
            <a:r>
              <a:rPr lang="en-US" baseline="0" smtClean="0"/>
              <a:t>, and </a:t>
            </a:r>
            <a:r>
              <a:rPr lang="en-US" baseline="0" dirty="0" smtClean="0"/>
              <a:t>NOT APPLICABLE is still there.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C603AD-7BE0-C14A-AD8F-20F052A5AD58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44153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Intro to DM, metadata : variable name, label</a:t>
            </a:r>
            <a:r>
              <a:rPr lang="en-US" baseline="0" dirty="0" smtClean="0"/>
              <a:t> etc.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C603AD-7BE0-C14A-AD8F-20F052A5AD58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48324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C603AD-7BE0-C14A-AD8F-20F052A5AD58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664492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Have students</a:t>
            </a:r>
            <a:r>
              <a:rPr lang="en-US" baseline="0" dirty="0" smtClean="0"/>
              <a:t> look at IG and go over question 1. group participation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C603AD-7BE0-C14A-AD8F-20F052A5AD58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182318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DTHFL</a:t>
            </a:r>
            <a:r>
              <a:rPr lang="en-US" baseline="0" dirty="0" smtClean="0"/>
              <a:t> values are Y/null per the IG DM CDISC Notes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C603AD-7BE0-C14A-AD8F-20F052A5AD58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124841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RDOMAIN links</a:t>
            </a:r>
            <a:r>
              <a:rPr lang="en-US" baseline="0" dirty="0" smtClean="0"/>
              <a:t> to source, IDVAR and IDVARVAL are used to link to the exact record.</a:t>
            </a:r>
          </a:p>
          <a:p>
            <a:r>
              <a:rPr lang="en-US" baseline="0" dirty="0" smtClean="0"/>
              <a:t>If ROMAIN is null, comment is </a:t>
            </a:r>
            <a:r>
              <a:rPr lang="en-US" baseline="0" dirty="0" err="1" smtClean="0"/>
              <a:t>caputured</a:t>
            </a:r>
            <a:r>
              <a:rPr lang="en-US" baseline="0" dirty="0" smtClean="0"/>
              <a:t> on a general comments CRF page.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C603AD-7BE0-C14A-AD8F-20F052A5AD58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307689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</a:t>
            </a:r>
            <a:r>
              <a:rPr lang="en-US" baseline="0" dirty="0" smtClean="0"/>
              <a:t> and the next  slides </a:t>
            </a:r>
            <a:r>
              <a:rPr lang="en-US" dirty="0" smtClean="0"/>
              <a:t>may be skipped if students</a:t>
            </a:r>
            <a:r>
              <a:rPr lang="en-US" baseline="0" dirty="0" smtClean="0"/>
              <a:t> have completed Mod 3 Trial Design Domains, unless they need a refresher.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C603AD-7BE0-C14A-AD8F-20F052A5AD58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751872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24FDEA-4EEB-45EC-B8E6-CDB556B048A3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59304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Note: Subject 1001 is example of a screen fail or a subject still on study</a:t>
            </a:r>
            <a:r>
              <a:rPr lang="en-US" baseline="0" dirty="0" smtClean="0"/>
              <a:t> (if prior to DB lock)</a:t>
            </a:r>
            <a:r>
              <a:rPr lang="en-US" dirty="0" smtClean="0"/>
              <a:t>.</a:t>
            </a:r>
            <a:r>
              <a:rPr lang="en-US" baseline="0" dirty="0" smtClean="0"/>
              <a:t> Stressing how subjects actually proceed through the trial. This is the difference between SE and TE. Planned vs. Actual. Subject 1002 has 2 ELEMENTS in EPOCH = TREATMENT. TAETORD indicates whether a subject proceeded through the trial as planned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Note:</a:t>
            </a:r>
            <a:r>
              <a:rPr lang="en-US" baseline="0" dirty="0" smtClean="0"/>
              <a:t> Dates have been corrected on this slide. </a:t>
            </a:r>
            <a:r>
              <a:rPr lang="en-US" baseline="0" dirty="0" err="1" smtClean="0"/>
              <a:t>jle</a:t>
            </a:r>
            <a:r>
              <a:rPr lang="en-US" baseline="0" dirty="0" smtClean="0"/>
              <a:t>/</a:t>
            </a:r>
            <a:r>
              <a:rPr lang="en-US" baseline="0" dirty="0" err="1" smtClean="0"/>
              <a:t>ra</a:t>
            </a:r>
            <a:r>
              <a:rPr lang="en-US" baseline="0" dirty="0" smtClean="0"/>
              <a:t> 7.2.15</a:t>
            </a:r>
            <a:endParaRPr lang="en-US" dirty="0" smtClean="0"/>
          </a:p>
          <a:p>
            <a:endParaRPr lang="en-US" baseline="0" dirty="0" smtClean="0"/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C603AD-7BE0-C14A-AD8F-20F052A5AD58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973311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Point out that for</a:t>
            </a:r>
            <a:r>
              <a:rPr lang="en-US" baseline="0" dirty="0" smtClean="0"/>
              <a:t> unscheduled visits </a:t>
            </a:r>
            <a:r>
              <a:rPr lang="en-US" dirty="0" smtClean="0"/>
              <a:t>“VISIT” can be null</a:t>
            </a:r>
            <a:r>
              <a:rPr lang="en-US" baseline="0" dirty="0" smtClean="0"/>
              <a:t> or can have an appropriate description (e.g. UNSCHEDULED 3.01). Also that VISITNUM could be </a:t>
            </a:r>
            <a:r>
              <a:rPr lang="en-US" baseline="0" dirty="0" err="1" smtClean="0"/>
              <a:t>ses</a:t>
            </a:r>
            <a:r>
              <a:rPr lang="en-US" baseline="0" dirty="0" smtClean="0"/>
              <a:t> to 99 for all unscheduled visits. </a:t>
            </a:r>
            <a:r>
              <a:rPr lang="en-US" dirty="0" smtClean="0"/>
              <a:t>SE</a:t>
            </a:r>
            <a:r>
              <a:rPr lang="en-US" baseline="0" dirty="0" smtClean="0"/>
              <a:t> and SV are subject level datasets, how subject </a:t>
            </a:r>
            <a:r>
              <a:rPr lang="en-US" u="sng" baseline="0" dirty="0" smtClean="0"/>
              <a:t>actually</a:t>
            </a:r>
            <a:r>
              <a:rPr lang="en-US" baseline="0" dirty="0" smtClean="0"/>
              <a:t> proceeded through a trial.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C603AD-7BE0-C14A-AD8F-20F052A5AD58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12214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Have students</a:t>
            </a:r>
            <a:r>
              <a:rPr lang="en-US" baseline="0" dirty="0" smtClean="0"/>
              <a:t> open file, and go through next slide before they begin</a:t>
            </a:r>
          </a:p>
          <a:p>
            <a:r>
              <a:rPr lang="en-US" baseline="0" dirty="0" smtClean="0"/>
              <a:t>Skip Bonus Questions.</a:t>
            </a:r>
          </a:p>
          <a:p>
            <a:r>
              <a:rPr lang="en-US" baseline="0" dirty="0" smtClean="0"/>
              <a:t>4/20/15: remove BONUS?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C603AD-7BE0-C14A-AD8F-20F052A5AD58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742681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Review</a:t>
            </a:r>
            <a:r>
              <a:rPr lang="en-US" baseline="0" dirty="0" smtClean="0"/>
              <a:t> this slide and the next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C603AD-7BE0-C14A-AD8F-20F052A5AD58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768536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Review assumptions and leave up on the board. For CDAs,</a:t>
            </a:r>
            <a:r>
              <a:rPr lang="en-US" baseline="0" dirty="0" smtClean="0"/>
              <a:t> progress to the “Getting Started” slide and then come back to this one. </a:t>
            </a:r>
          </a:p>
          <a:p>
            <a:r>
              <a:rPr lang="en-US" baseline="0" dirty="0" smtClean="0"/>
              <a:t>INV data will come from IMPACT data at Lilly</a:t>
            </a:r>
            <a:endParaRPr lang="en-US" dirty="0" smtClean="0"/>
          </a:p>
          <a:p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Instructor Note: ARM and ARMCD have now been defined for this exercise in the assumptions (no need to use your imagination). Changed 7.2.15 </a:t>
            </a:r>
            <a:r>
              <a:rPr lang="en-US" dirty="0" err="1" smtClean="0"/>
              <a:t>jle</a:t>
            </a:r>
            <a:r>
              <a:rPr lang="en-US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C603AD-7BE0-C14A-AD8F-20F052A5AD58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0723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in preparation</a:t>
            </a:r>
            <a:r>
              <a:rPr lang="en-US" baseline="0" dirty="0" smtClean="0"/>
              <a:t> for the exercises. This</a:t>
            </a:r>
            <a:r>
              <a:rPr lang="en-US" dirty="0" smtClean="0"/>
              <a:t> file will</a:t>
            </a:r>
            <a:r>
              <a:rPr lang="en-US" baseline="0" dirty="0" smtClean="0"/>
              <a:t> be used in the exercises for this module, and is large so it can take a while to open.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C603AD-7BE0-C14A-AD8F-20F052A5AD58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828094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C603AD-7BE0-C14A-AD8F-20F052A5AD58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003781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24FDEA-4EEB-45EC-B8E6-CDB556B048A3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37282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For CDAs, Review</a:t>
            </a:r>
            <a:r>
              <a:rPr lang="en-US" baseline="0" dirty="0" smtClean="0"/>
              <a:t> these questions and have the students give answers when the exercise is complete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C603AD-7BE0-C14A-AD8F-20F052A5AD58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179169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Reminder: Do not clean the data. Leave missing values….study is open.</a:t>
            </a:r>
          </a:p>
          <a:p>
            <a:r>
              <a:rPr lang="en-US" dirty="0" smtClean="0"/>
              <a:t>Review which variables have CT: Lilly and NCI</a:t>
            </a:r>
            <a:r>
              <a:rPr lang="en-US" baseline="0" dirty="0" smtClean="0"/>
              <a:t> CT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Which variables did trainee’s drop?</a:t>
            </a:r>
          </a:p>
          <a:p>
            <a:r>
              <a:rPr lang="en-US" baseline="0" dirty="0" smtClean="0"/>
              <a:t>Some variables in IG do not have the same core as Lilly does: INVNAM = Perm in IG, </a:t>
            </a:r>
            <a:r>
              <a:rPr lang="en-US" baseline="0" dirty="0" err="1" smtClean="0"/>
              <a:t>Req</a:t>
            </a:r>
            <a:r>
              <a:rPr lang="en-US" baseline="0" dirty="0" smtClean="0"/>
              <a:t> at Lilly, RACE = </a:t>
            </a:r>
            <a:r>
              <a:rPr lang="en-US" baseline="0" dirty="0" err="1" smtClean="0"/>
              <a:t>Exp</a:t>
            </a:r>
            <a:r>
              <a:rPr lang="en-US" baseline="0" dirty="0" smtClean="0"/>
              <a:t> in IG, </a:t>
            </a:r>
            <a:r>
              <a:rPr lang="en-US" baseline="0" dirty="0" err="1" smtClean="0"/>
              <a:t>Req</a:t>
            </a:r>
            <a:r>
              <a:rPr lang="en-US" baseline="0" dirty="0" smtClean="0"/>
              <a:t> at Lilly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C603AD-7BE0-C14A-AD8F-20F052A5AD58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298526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C603AD-7BE0-C14A-AD8F-20F052A5AD58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156257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C603AD-7BE0-C14A-AD8F-20F052A5AD58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70252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Show students where Wave 2 documents reside and the ability to filter on Library and Module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C603AD-7BE0-C14A-AD8F-20F052A5AD58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08293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Lilly has CT-</a:t>
            </a:r>
            <a:r>
              <a:rPr lang="en-US" baseline="0" dirty="0" smtClean="0"/>
              <a:t> sponsor defined, for both SDTM and </a:t>
            </a:r>
            <a:r>
              <a:rPr lang="en-US" baseline="0" dirty="0" err="1" smtClean="0"/>
              <a:t>ADaM</a:t>
            </a:r>
            <a:r>
              <a:rPr lang="en-US" baseline="0" dirty="0" smtClean="0"/>
              <a:t>. CDISC CT for </a:t>
            </a:r>
            <a:r>
              <a:rPr lang="en-US" baseline="0" dirty="0" err="1" smtClean="0"/>
              <a:t>ADaM</a:t>
            </a:r>
            <a:r>
              <a:rPr lang="en-US" baseline="0" dirty="0" smtClean="0"/>
              <a:t> is sparse.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C603AD-7BE0-C14A-AD8F-20F052A5AD58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30180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a snapshot</a:t>
            </a:r>
            <a:r>
              <a:rPr lang="en-US" baseline="0" dirty="0" smtClean="0"/>
              <a:t> of the IG for the purpose of looking at the different types of 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C603AD-7BE0-C14A-AD8F-20F052A5AD58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05894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Review</a:t>
            </a:r>
            <a:r>
              <a:rPr lang="en-US" baseline="0" dirty="0" smtClean="0"/>
              <a:t> each item for each type of CT.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C603AD-7BE0-C14A-AD8F-20F052A5AD58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1034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For stats; mention that ISO8601</a:t>
            </a:r>
            <a:r>
              <a:rPr lang="en-US" baseline="0" dirty="0" smtClean="0"/>
              <a:t> also houses durations P4W = duration of 4 weeks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C603AD-7BE0-C14A-AD8F-20F052A5AD58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42978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Global library</a:t>
            </a:r>
            <a:r>
              <a:rPr lang="en-US" baseline="0" dirty="0" smtClean="0"/>
              <a:t> combines all 3 sources: ODM, SDTM, ADAM</a:t>
            </a:r>
          </a:p>
          <a:p>
            <a:r>
              <a:rPr lang="en-US" baseline="0" dirty="0" smtClean="0"/>
              <a:t>Have students open the global library to show the different sources.</a:t>
            </a:r>
          </a:p>
          <a:p>
            <a:r>
              <a:rPr lang="en-US" baseline="0" dirty="0" smtClean="0"/>
              <a:t>This can be done more in depth with Stats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C603AD-7BE0-C14A-AD8F-20F052A5AD58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21297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orporateSlides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0" y="2779048"/>
            <a:ext cx="9144000" cy="116760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46306" y="2779048"/>
            <a:ext cx="6740650" cy="1162802"/>
          </a:xfrm>
        </p:spPr>
        <p:txBody>
          <a:bodyPr bIns="91440">
            <a:normAutofit/>
          </a:bodyPr>
          <a:lstStyle>
            <a:lvl1pPr>
              <a:defRPr sz="4000">
                <a:solidFill>
                  <a:srgbClr val="000000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9" name="Picture 8" descr="LillyLogo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319" y="3065127"/>
            <a:ext cx="1230284" cy="670560"/>
          </a:xfrm>
          <a:prstGeom prst="rect">
            <a:avLst/>
          </a:prstGeom>
        </p:spPr>
      </p:pic>
      <p:cxnSp>
        <p:nvCxnSpPr>
          <p:cNvPr id="11" name="Straight Connector 10"/>
          <p:cNvCxnSpPr/>
          <p:nvPr userDrawn="1"/>
        </p:nvCxnSpPr>
        <p:spPr>
          <a:xfrm>
            <a:off x="2014169" y="2826845"/>
            <a:ext cx="0" cy="1051531"/>
          </a:xfrm>
          <a:prstGeom prst="line">
            <a:avLst/>
          </a:prstGeom>
          <a:ln w="6350">
            <a:solidFill>
              <a:srgbClr val="E2231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41985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tIns="91440" bIns="9144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77149-9EEC-F946-A4DC-2C4382C03DF0}" type="datetime1">
              <a:rPr lang="en-US" smtClean="0"/>
              <a:t>9/7/2016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86786F"/>
                </a:solidFill>
                <a:latin typeface="DIN-Regular"/>
                <a:cs typeface="DIN-Regular"/>
              </a:rPr>
              <a:t>Company Confidential  ©2014 Eli Lilly and Company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333A3-4547-F444-B56E-77A7C57F98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47479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orporateSlides2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0" y="2949750"/>
            <a:ext cx="9144000" cy="1167609"/>
          </a:xfrm>
          <a:prstGeom prst="rect">
            <a:avLst/>
          </a:prstGeom>
          <a:solidFill>
            <a:schemeClr val="bg1">
              <a:alpha val="3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949750"/>
            <a:ext cx="7772400" cy="1167609"/>
          </a:xfrm>
        </p:spPr>
        <p:txBody>
          <a:bodyPr anchor="ctr" anchorCtr="0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71067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11434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511434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83B3F-78FC-2747-B528-78983EAFC25E}" type="datetime1">
              <a:rPr lang="en-US" smtClean="0"/>
              <a:t>9/7/2016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Company Confidential  ©2014 Eli Lilly and Company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333A3-4547-F444-B56E-77A7C57F98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75336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4000" cy="1377699"/>
          </a:xfrm>
          <a:prstGeom prst="rect">
            <a:avLst/>
          </a:prstGeom>
          <a:solidFill>
            <a:srgbClr val="E2231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47471" y="117594"/>
            <a:ext cx="8491835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7471" y="1488532"/>
            <a:ext cx="8491835" cy="46376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3F1151-A80F-1E43-83FD-99842F626044}" type="datetime1">
              <a:rPr lang="en-US" smtClean="0"/>
              <a:t>9/7/2016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>
                <a:solidFill>
                  <a:srgbClr val="86786F"/>
                </a:solidFill>
                <a:latin typeface="DIN-Regular"/>
                <a:cs typeface="DIN-Regular"/>
              </a:rPr>
              <a:t>Company Confidential  ©2014 Eli Lilly and Company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3333A3-4547-F444-B56E-77A7C57F98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60592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timing>
    <p:tnLst>
      <p:par>
        <p:cTn id="1" dur="indefinite" restart="never" nodeType="tmRoot"/>
      </p:par>
    </p:tnLst>
  </p:timing>
  <p:hf hdr="0"/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rgbClr val="FFFFFF"/>
          </a:solidFill>
          <a:latin typeface="DIN-Bold"/>
          <a:ea typeface="+mj-ea"/>
          <a:cs typeface="DIN-Bold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rgbClr val="86786F"/>
          </a:solidFill>
          <a:latin typeface="DIN-Regular"/>
          <a:ea typeface="+mn-ea"/>
          <a:cs typeface="DIN-Regular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rgbClr val="86786F"/>
          </a:solidFill>
          <a:latin typeface="DIN-Regular"/>
          <a:ea typeface="+mn-ea"/>
          <a:cs typeface="DIN-Regular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rgbClr val="86786F"/>
          </a:solidFill>
          <a:latin typeface="DIN-Regular"/>
          <a:ea typeface="+mn-ea"/>
          <a:cs typeface="DIN-Regular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rgbClr val="86786F"/>
          </a:solidFill>
          <a:latin typeface="DIN-Regular"/>
          <a:ea typeface="+mn-ea"/>
          <a:cs typeface="DIN-Regular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rgbClr val="86786F"/>
          </a:solidFill>
          <a:latin typeface="DIN-Regular"/>
          <a:ea typeface="+mn-ea"/>
          <a:cs typeface="DIN-Regular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../Lilly/SDTM%20training%20Mods/ct_vl_global_library.xls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5.emf"/><Relationship Id="rId4" Type="http://schemas.openxmlformats.org/officeDocument/2006/relationships/package" Target="../embeddings/Microsoft_Excel_Worksheet1.xlsx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ct_vl_global_library.xls" TargetMode="External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5.emf"/><Relationship Id="rId4" Type="http://schemas.openxmlformats.org/officeDocument/2006/relationships/package" Target="../embeddings/Microsoft_Excel_Worksheet2.xlsx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Microsoft_Excel_Worksheet5.xlsx"/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21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package" Target="../embeddings/Microsoft_Excel_Worksheet4.xlsx"/><Relationship Id="rId5" Type="http://schemas.openxmlformats.org/officeDocument/2006/relationships/image" Target="../media/image20.emf"/><Relationship Id="rId4" Type="http://schemas.openxmlformats.org/officeDocument/2006/relationships/package" Target="../embeddings/Microsoft_Excel_Worksheet3.xlsx"/><Relationship Id="rId9" Type="http://schemas.openxmlformats.org/officeDocument/2006/relationships/image" Target="../media/image22.em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25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30.emf"/><Relationship Id="rId5" Type="http://schemas.openxmlformats.org/officeDocument/2006/relationships/package" Target="../embeddings/Microsoft_Excel_Worksheet6.xlsx"/><Relationship Id="rId4" Type="http://schemas.openxmlformats.org/officeDocument/2006/relationships/image" Target="../media/image3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6.xml"/><Relationship Id="rId13" Type="http://schemas.openxmlformats.org/officeDocument/2006/relationships/diagramData" Target="../diagrams/data7.xml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12" Type="http://schemas.microsoft.com/office/2007/relationships/diagramDrawing" Target="../diagrams/drawing6.xml"/><Relationship Id="rId17" Type="http://schemas.microsoft.com/office/2007/relationships/diagramDrawing" Target="../diagrams/drawing7.xml"/><Relationship Id="rId2" Type="http://schemas.openxmlformats.org/officeDocument/2006/relationships/notesSlide" Target="../notesSlides/notesSlide24.xml"/><Relationship Id="rId16" Type="http://schemas.openxmlformats.org/officeDocument/2006/relationships/diagramColors" Target="../diagrams/colors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11" Type="http://schemas.openxmlformats.org/officeDocument/2006/relationships/diagramColors" Target="../diagrams/colors6.xml"/><Relationship Id="rId5" Type="http://schemas.openxmlformats.org/officeDocument/2006/relationships/diagramQuickStyle" Target="../diagrams/quickStyle5.xml"/><Relationship Id="rId15" Type="http://schemas.openxmlformats.org/officeDocument/2006/relationships/diagramQuickStyle" Target="../diagrams/quickStyle7.xml"/><Relationship Id="rId10" Type="http://schemas.openxmlformats.org/officeDocument/2006/relationships/diagramQuickStyle" Target="../diagrams/quickStyle6.xml"/><Relationship Id="rId4" Type="http://schemas.openxmlformats.org/officeDocument/2006/relationships/diagramLayout" Target="../diagrams/layout5.xml"/><Relationship Id="rId9" Type="http://schemas.openxmlformats.org/officeDocument/2006/relationships/diagramLayout" Target="../diagrams/layout6.xml"/><Relationship Id="rId14" Type="http://schemas.openxmlformats.org/officeDocument/2006/relationships/diagramLayout" Target="../diagrams/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32.emf"/><Relationship Id="rId4" Type="http://schemas.openxmlformats.org/officeDocument/2006/relationships/package" Target="../embeddings/Microsoft_Excel_Worksheet7.xlsx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" Target="slide40.xm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ancer.gov/cancertopics/cancerlibrary/terminologyresources/cdisc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Notes to Instructor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Material Needed</a:t>
            </a:r>
            <a:endParaRPr lang="en-US" sz="2000" dirty="0"/>
          </a:p>
          <a:p>
            <a:pPr lvl="1"/>
            <a:r>
              <a:rPr lang="en-US" sz="2000" dirty="0"/>
              <a:t>H</a:t>
            </a:r>
            <a:r>
              <a:rPr lang="en-US" sz="2000" dirty="0" smtClean="0"/>
              <a:t>ard </a:t>
            </a:r>
            <a:r>
              <a:rPr lang="en-US" sz="2000" dirty="0"/>
              <a:t>copies of the SDTM IG V3.2 </a:t>
            </a:r>
            <a:r>
              <a:rPr lang="en-US" sz="2000" dirty="0" smtClean="0"/>
              <a:t>with labelled Post-It notes attached to each domain</a:t>
            </a:r>
            <a:endParaRPr lang="en-US" sz="2000" dirty="0"/>
          </a:p>
          <a:p>
            <a:pPr lvl="1"/>
            <a:endParaRPr lang="en-US" sz="2000" dirty="0" smtClean="0"/>
          </a:p>
          <a:p>
            <a:pPr marL="457200" lvl="1" indent="0">
              <a:buNone/>
            </a:pPr>
            <a:endParaRPr lang="en-US" sz="2000" dirty="0" smtClean="0"/>
          </a:p>
          <a:p>
            <a:pPr marL="457200" lvl="1" indent="0">
              <a:buNone/>
            </a:pPr>
            <a:endParaRPr lang="en-US" sz="2000" dirty="0" smtClean="0"/>
          </a:p>
          <a:p>
            <a:pPr marL="457200" lvl="1" indent="0">
              <a:buNone/>
            </a:pPr>
            <a:endParaRPr lang="en-US" sz="2000" dirty="0" smtClean="0"/>
          </a:p>
          <a:p>
            <a:pPr lvl="1"/>
            <a:endParaRPr lang="en-US" sz="2000" dirty="0"/>
          </a:p>
          <a:p>
            <a:pPr lvl="1"/>
            <a:r>
              <a:rPr lang="en-US" sz="2000" dirty="0" smtClean="0"/>
              <a:t>Each </a:t>
            </a:r>
            <a:r>
              <a:rPr lang="en-US" sz="2000" dirty="0"/>
              <a:t>participant will need to bring their laptop to access workshop templates needed to complete workshop </a:t>
            </a:r>
            <a:r>
              <a:rPr lang="en-US" sz="2000" dirty="0" smtClean="0"/>
              <a:t>exercises</a:t>
            </a:r>
          </a:p>
          <a:p>
            <a:pPr lvl="1"/>
            <a:r>
              <a:rPr lang="en-US" sz="2000" dirty="0" smtClean="0"/>
              <a:t>Excel file Exercise </a:t>
            </a:r>
            <a:r>
              <a:rPr lang="en-US" sz="2000" dirty="0"/>
              <a:t>Templates </a:t>
            </a:r>
            <a:r>
              <a:rPr lang="en-US" sz="2000" dirty="0" smtClean="0"/>
              <a:t>and additional </a:t>
            </a:r>
            <a:r>
              <a:rPr lang="en-US" sz="2000" dirty="0"/>
              <a:t>electronic </a:t>
            </a:r>
            <a:r>
              <a:rPr lang="en-US" sz="2000" dirty="0" smtClean="0"/>
              <a:t>resources on the External SharePoint site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77149-9EEC-F946-A4DC-2C4382C03DF0}" type="datetime1">
              <a:rPr lang="en-US" smtClean="0"/>
              <a:t>9/7/2016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86786F"/>
                </a:solidFill>
                <a:latin typeface="DIN-Regular"/>
                <a:cs typeface="DIN-Regular"/>
              </a:rPr>
              <a:t>Company Confidential  ©2014 Eli Lilly and Company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333A3-4547-F444-B56E-77A7C57F984C}" type="slidenum">
              <a:rPr lang="en-US" smtClean="0"/>
              <a:pPr/>
              <a:t>1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2590800" y="2618060"/>
            <a:ext cx="3478224" cy="1532098"/>
            <a:chOff x="984156" y="3713582"/>
            <a:chExt cx="6838007" cy="2530799"/>
          </a:xfrm>
        </p:grpSpPr>
        <p:pic>
          <p:nvPicPr>
            <p:cNvPr id="8" name="Content Placeholder 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21832" y="3713582"/>
              <a:ext cx="4200331" cy="2530799"/>
            </a:xfrm>
            <a:prstGeom prst="rect">
              <a:avLst/>
            </a:prstGeom>
            <a:ln>
              <a:solidFill>
                <a:srgbClr val="E2231A"/>
              </a:solidFill>
            </a:ln>
          </p:spPr>
        </p:pic>
        <p:pic>
          <p:nvPicPr>
            <p:cNvPr id="9" name="Picture 8" descr="image011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4156" y="4118725"/>
              <a:ext cx="1003264" cy="1978658"/>
            </a:xfrm>
            <a:prstGeom prst="rect">
              <a:avLst/>
            </a:prstGeom>
            <a:noFill/>
            <a:ln w="9525">
              <a:solidFill>
                <a:srgbClr val="E2231A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0" name="Straight Arrow Connector 9"/>
            <p:cNvCxnSpPr>
              <a:stCxn id="9" idx="3"/>
            </p:cNvCxnSpPr>
            <p:nvPr/>
          </p:nvCxnSpPr>
          <p:spPr>
            <a:xfrm>
              <a:off x="1987420" y="5108054"/>
              <a:ext cx="2659225" cy="760901"/>
            </a:xfrm>
            <a:prstGeom prst="straightConnector1">
              <a:avLst/>
            </a:prstGeom>
            <a:ln>
              <a:solidFill>
                <a:srgbClr val="E2231A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23616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SDTM IG CT/Format Options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66995558"/>
              </p:ext>
            </p:extLst>
          </p:nvPr>
        </p:nvGraphicFramePr>
        <p:xfrm>
          <a:off x="347663" y="1757432"/>
          <a:ext cx="8339136" cy="4389120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2385598"/>
                <a:gridCol w="1351722"/>
                <a:gridCol w="1252330"/>
                <a:gridCol w="3349486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u="none" dirty="0" smtClean="0"/>
                        <a:t>Controlled Terms, Codelist or Format</a:t>
                      </a:r>
                      <a:endParaRPr lang="en-US" b="1" u="non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Example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Extensible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What this means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A value, no</a:t>
                      </a:r>
                      <a:r>
                        <a:rPr lang="en-US" sz="1800" baseline="0" dirty="0" smtClean="0"/>
                        <a:t> </a:t>
                      </a:r>
                      <a:r>
                        <a:rPr lang="en-US" sz="1800" dirty="0" smtClean="0"/>
                        <a:t>parentheses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DM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N/A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Value of</a:t>
                      </a:r>
                      <a:r>
                        <a:rPr lang="en-US" baseline="0" dirty="0" smtClean="0"/>
                        <a:t> DOMAIN = “DM”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 format, no parentheses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ISO 8601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N/A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Date/</a:t>
                      </a:r>
                      <a:r>
                        <a:rPr lang="en-US" baseline="0" dirty="0" smtClean="0"/>
                        <a:t>time or duration format (e.g., 1985-03-31</a:t>
                      </a:r>
                      <a:r>
                        <a:rPr lang="en-US" b="1" baseline="0" dirty="0" smtClean="0">
                          <a:solidFill>
                            <a:srgbClr val="E2231A"/>
                          </a:solidFill>
                        </a:rPr>
                        <a:t>T</a:t>
                      </a:r>
                      <a:r>
                        <a:rPr lang="en-US" baseline="0" dirty="0" smtClean="0"/>
                        <a:t>08:15)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A value, in parenthesis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(NY)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No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NCI codelist: </a:t>
                      </a:r>
                      <a:r>
                        <a:rPr lang="en-US" dirty="0" smtClean="0"/>
                        <a:t>Only</a:t>
                      </a:r>
                      <a:r>
                        <a:rPr lang="en-US" baseline="0" dirty="0" smtClean="0"/>
                        <a:t> possible values are “N” or “Y”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A value, in parenthesis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(LBTESTCD)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Yes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NCI</a:t>
                      </a:r>
                      <a:r>
                        <a:rPr lang="en-US" baseline="0" dirty="0" smtClean="0"/>
                        <a:t> codelist can be extended to include sponsor-defined terms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An asterisk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*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N/A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Indicated variables may be subject to CT in the future, and/or</a:t>
                      </a:r>
                      <a:r>
                        <a:rPr lang="en-US" sz="1800" baseline="0" dirty="0" smtClean="0"/>
                        <a:t> CDISC expects sponsors may have their own CT.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77149-9EEC-F946-A4DC-2C4382C03DF0}" type="datetime1">
              <a:rPr lang="en-US" smtClean="0"/>
              <a:t>9/7/2016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86786F"/>
                </a:solidFill>
                <a:latin typeface="DIN-Regular"/>
                <a:cs typeface="DIN-Regular"/>
              </a:rPr>
              <a:t>Company Confidential  ©2014 Eli Lilly and Company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333A3-4547-F444-B56E-77A7C57F984C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075043" y="3677478"/>
            <a:ext cx="1242392" cy="1272209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187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NCI Codelist Extensible Examples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77149-9EEC-F946-A4DC-2C4382C03DF0}" type="datetime1">
              <a:rPr lang="en-US" smtClean="0"/>
              <a:t>9/7/2016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86786F"/>
                </a:solidFill>
                <a:latin typeface="DIN-Regular"/>
                <a:cs typeface="DIN-Regular"/>
              </a:rPr>
              <a:t>Company Confidential  ©2014 Eli Lilly and Company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333A3-4547-F444-B56E-77A7C57F984C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631459"/>
            <a:ext cx="8011139" cy="1734370"/>
          </a:xfrm>
          <a:prstGeom prst="rect">
            <a:avLst/>
          </a:prstGeom>
          <a:noFill/>
          <a:ln w="9525">
            <a:solidFill>
              <a:srgbClr val="E2231A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161" y="2004136"/>
            <a:ext cx="8011139" cy="2387575"/>
          </a:xfrm>
          <a:prstGeom prst="rect">
            <a:avLst/>
          </a:prstGeom>
          <a:noFill/>
          <a:ln w="9525">
            <a:solidFill>
              <a:srgbClr val="E2231A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7" name="Oval 6"/>
          <p:cNvSpPr/>
          <p:nvPr/>
        </p:nvSpPr>
        <p:spPr>
          <a:xfrm>
            <a:off x="1577010" y="2482347"/>
            <a:ext cx="496957" cy="477078"/>
          </a:xfrm>
          <a:prstGeom prst="ellipse">
            <a:avLst/>
          </a:prstGeom>
          <a:noFill/>
          <a:ln w="19050">
            <a:solidFill>
              <a:srgbClr val="E2231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1577009" y="5012634"/>
            <a:ext cx="496957" cy="477078"/>
          </a:xfrm>
          <a:prstGeom prst="ellipse">
            <a:avLst/>
          </a:prstGeom>
          <a:noFill/>
          <a:ln w="19050">
            <a:solidFill>
              <a:srgbClr val="E2231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347471" y="1488533"/>
            <a:ext cx="8491835" cy="404050"/>
          </a:xfrm>
          <a:prstGeom prst="rect">
            <a:avLst/>
          </a:prstGeom>
          <a:ln>
            <a:solidFill>
              <a:srgbClr val="E2231A"/>
            </a:solidFill>
          </a:ln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rgbClr val="86786F"/>
                </a:solidFill>
                <a:latin typeface="DIN-Regular"/>
                <a:ea typeface="+mn-ea"/>
                <a:cs typeface="DIN-Regular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rgbClr val="86786F"/>
                </a:solidFill>
                <a:latin typeface="DIN-Regular"/>
                <a:ea typeface="+mn-ea"/>
                <a:cs typeface="DIN-Regular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86786F"/>
                </a:solidFill>
                <a:latin typeface="DIN-Regular"/>
                <a:ea typeface="+mn-ea"/>
                <a:cs typeface="DIN-Regular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86786F"/>
                </a:solidFill>
                <a:latin typeface="DIN-Regular"/>
                <a:ea typeface="+mn-ea"/>
                <a:cs typeface="DIN-Regular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86786F"/>
                </a:solidFill>
                <a:latin typeface="DIN-Regular"/>
                <a:ea typeface="+mn-ea"/>
                <a:cs typeface="DIN-Regular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Open NCI SDTM Terminology.xls and find codelists below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5860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ISO 8601 as Date/Time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7471" y="1488533"/>
            <a:ext cx="8491835" cy="2427484"/>
          </a:xfrm>
          <a:ln>
            <a:solidFill>
              <a:srgbClr val="E2231A"/>
            </a:solidFill>
          </a:ln>
        </p:spPr>
        <p:txBody>
          <a:bodyPr>
            <a:normAutofit fontScale="92500" lnSpcReduction="10000"/>
          </a:bodyPr>
          <a:lstStyle/>
          <a:p>
            <a:r>
              <a:rPr lang="en-US" dirty="0"/>
              <a:t>ISO8601 – date, date/time, or duration</a:t>
            </a:r>
          </a:p>
          <a:p>
            <a:r>
              <a:rPr lang="en-US" dirty="0"/>
              <a:t>YYYY-MM-DD</a:t>
            </a:r>
            <a:r>
              <a:rPr lang="en-US" b="1" dirty="0">
                <a:solidFill>
                  <a:srgbClr val="FF0000"/>
                </a:solidFill>
              </a:rPr>
              <a:t>T</a:t>
            </a:r>
            <a:r>
              <a:rPr lang="en-US" dirty="0"/>
              <a:t>hh:mm:ss </a:t>
            </a:r>
          </a:p>
          <a:p>
            <a:r>
              <a:rPr lang="en-US" dirty="0"/>
              <a:t>Y = Year, M = Month, D = Day, </a:t>
            </a:r>
            <a:r>
              <a:rPr lang="en-US" b="1" dirty="0">
                <a:solidFill>
                  <a:srgbClr val="FF0000"/>
                </a:solidFill>
              </a:rPr>
              <a:t>T = Use if representing a date &amp; time</a:t>
            </a:r>
            <a:r>
              <a:rPr lang="en-US" dirty="0"/>
              <a:t>, h = hour, m= minute, and s = second 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77149-9EEC-F946-A4DC-2C4382C03DF0}" type="datetime1">
              <a:rPr lang="en-US" smtClean="0"/>
              <a:t>9/7/2016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86786F"/>
                </a:solidFill>
                <a:latin typeface="DIN-Regular"/>
                <a:cs typeface="DIN-Regular"/>
              </a:rPr>
              <a:t>Company Confidential  ©2014 Eli Lilly and Company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333A3-4547-F444-B56E-77A7C57F984C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369" y="4041936"/>
            <a:ext cx="8487937" cy="2084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453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Apply </a:t>
            </a:r>
            <a:r>
              <a:rPr lang="en-US" dirty="0" smtClean="0"/>
              <a:t>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ln>
            <a:solidFill>
              <a:srgbClr val="E2231A"/>
            </a:solidFill>
          </a:ln>
        </p:spPr>
        <p:txBody>
          <a:bodyPr>
            <a:normAutofit fontScale="92500" lnSpcReduction="10000"/>
          </a:bodyPr>
          <a:lstStyle/>
          <a:p>
            <a:r>
              <a:rPr lang="en-US" sz="2600" dirty="0" smtClean="0"/>
              <a:t>Review CRF</a:t>
            </a:r>
          </a:p>
          <a:p>
            <a:pPr lvl="1"/>
            <a:r>
              <a:rPr lang="en-US" sz="2200" dirty="0" smtClean="0"/>
              <a:t>Map CRF terminology to CT as needed (e.g., if CRF collects RACE = “CAUCASIAN” this MUST be changed to RACE = “WHITE” in SDTM data set</a:t>
            </a:r>
          </a:p>
          <a:p>
            <a:r>
              <a:rPr lang="en-US" sz="2600" dirty="0" smtClean="0"/>
              <a:t>DEDs contain codelists</a:t>
            </a:r>
          </a:p>
          <a:p>
            <a:r>
              <a:rPr lang="en-US" sz="2600" dirty="0" smtClean="0"/>
              <a:t>Consult NCI Controlled Terminology, as appropriate</a:t>
            </a:r>
          </a:p>
          <a:p>
            <a:r>
              <a:rPr lang="en-US" sz="2600" dirty="0" smtClean="0"/>
              <a:t>Refer to Internal Standards or Study Spec for CT naming conventions</a:t>
            </a:r>
          </a:p>
          <a:p>
            <a:r>
              <a:rPr lang="en-US" sz="2600" dirty="0" smtClean="0"/>
              <a:t>Look up CT in Internal Global Library</a:t>
            </a:r>
          </a:p>
          <a:p>
            <a:pPr lvl="1"/>
            <a:r>
              <a:rPr lang="en-US" sz="2200" dirty="0" smtClean="0"/>
              <a:t>ODM: DED is the source</a:t>
            </a:r>
          </a:p>
          <a:p>
            <a:pPr lvl="1"/>
            <a:r>
              <a:rPr lang="en-US" sz="2200" dirty="0" smtClean="0"/>
              <a:t>SDTM:  </a:t>
            </a:r>
            <a:r>
              <a:rPr lang="en-US" sz="2200" dirty="0" err="1" smtClean="0"/>
              <a:t>sdtm_ct_vl</a:t>
            </a:r>
            <a:r>
              <a:rPr lang="en-US" sz="2200" dirty="0" smtClean="0"/>
              <a:t> (Document Library)</a:t>
            </a:r>
          </a:p>
          <a:p>
            <a:pPr lvl="1"/>
            <a:r>
              <a:rPr lang="en-US" sz="2200" dirty="0" smtClean="0"/>
              <a:t>ADaM:  </a:t>
            </a:r>
            <a:r>
              <a:rPr lang="en-US" sz="2200" dirty="0" err="1" smtClean="0"/>
              <a:t>adam_ct_vl</a:t>
            </a:r>
            <a:r>
              <a:rPr lang="en-US" sz="2200" dirty="0" smtClean="0"/>
              <a:t> (Document Library)</a:t>
            </a:r>
          </a:p>
          <a:p>
            <a:pPr lvl="1"/>
            <a:r>
              <a:rPr lang="en-US" sz="2200" dirty="0" err="1" smtClean="0">
                <a:hlinkClick r:id="rId3" action="ppaction://hlinkfile"/>
              </a:rPr>
              <a:t>ct_vl_global_library</a:t>
            </a:r>
            <a:r>
              <a:rPr lang="en-US" sz="2200" dirty="0" smtClean="0">
                <a:hlinkClick r:id="rId3" action="ppaction://hlinkfile"/>
              </a:rPr>
              <a:t> </a:t>
            </a:r>
            <a:r>
              <a:rPr lang="en-US" sz="2200" dirty="0" smtClean="0"/>
              <a:t>(Standards Development)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77149-9EEC-F946-A4DC-2C4382C03DF0}" type="datetime1">
              <a:rPr lang="en-US" smtClean="0"/>
              <a:t>9/7/2016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86786F"/>
                </a:solidFill>
                <a:latin typeface="DIN-Regular"/>
                <a:cs typeface="DIN-Regular"/>
              </a:rPr>
              <a:t>Company Confidential  ©2014 Eli Lilly and Company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333A3-4547-F444-B56E-77A7C57F984C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1801" y="4114801"/>
            <a:ext cx="2163621" cy="1880734"/>
          </a:xfrm>
          <a:prstGeom prst="rect">
            <a:avLst/>
          </a:prstGeom>
          <a:noFill/>
          <a:ln w="9525">
            <a:solidFill>
              <a:srgbClr val="E2231A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3715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Lilly Module </a:t>
            </a:r>
            <a:r>
              <a:rPr lang="en-US" dirty="0"/>
              <a:t>4</a:t>
            </a:r>
            <a:r>
              <a:rPr lang="en-US" dirty="0" smtClean="0"/>
              <a:t> </a:t>
            </a:r>
            <a:r>
              <a:rPr lang="en-US" dirty="0"/>
              <a:t>Exercise </a:t>
            </a:r>
            <a:r>
              <a:rPr lang="en-US" dirty="0" smtClean="0"/>
              <a:t>#1</a:t>
            </a:r>
            <a:br>
              <a:rPr lang="en-US" dirty="0" smtClean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1787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Lilly Mod 4 Exercise </a:t>
            </a:r>
            <a:r>
              <a:rPr lang="en-US" dirty="0" smtClean="0"/>
              <a:t>#1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7471" y="1488533"/>
            <a:ext cx="8491835" cy="4055017"/>
          </a:xfrm>
          <a:ln>
            <a:solidFill>
              <a:srgbClr val="E2231A"/>
            </a:solidFill>
          </a:ln>
        </p:spPr>
        <p:txBody>
          <a:bodyPr>
            <a:normAutofit fontScale="92500" lnSpcReduction="10000"/>
          </a:bodyPr>
          <a:lstStyle/>
          <a:p>
            <a:r>
              <a:rPr lang="en-US" sz="2800" dirty="0" smtClean="0"/>
              <a:t>Use mock partial CRFs below</a:t>
            </a:r>
          </a:p>
          <a:p>
            <a:r>
              <a:rPr lang="en-US" sz="2800" dirty="0" smtClean="0"/>
              <a:t>#1						#2						#3</a:t>
            </a:r>
          </a:p>
          <a:p>
            <a:endParaRPr lang="en-US" sz="2800" dirty="0"/>
          </a:p>
          <a:p>
            <a:endParaRPr lang="en-US" sz="2800" dirty="0" smtClean="0"/>
          </a:p>
          <a:p>
            <a:endParaRPr lang="en-US" sz="2800" dirty="0"/>
          </a:p>
          <a:p>
            <a:endParaRPr lang="en-US" sz="2800" dirty="0" smtClean="0"/>
          </a:p>
          <a:p>
            <a:endParaRPr lang="en-US" sz="2800" dirty="0" smtClean="0"/>
          </a:p>
          <a:p>
            <a:r>
              <a:rPr lang="en-US" sz="2800" dirty="0" smtClean="0"/>
              <a:t>In each of the above examples, </a:t>
            </a:r>
            <a:r>
              <a:rPr lang="en-US" sz="2800" u="sng" dirty="0" smtClean="0"/>
              <a:t>determine the Lilly controlled terminology</a:t>
            </a:r>
            <a:r>
              <a:rPr lang="en-US" sz="2800" dirty="0" smtClean="0"/>
              <a:t> for each CRF</a:t>
            </a:r>
          </a:p>
          <a:p>
            <a:endParaRPr lang="en-US" sz="2800" dirty="0"/>
          </a:p>
          <a:p>
            <a:endParaRPr lang="en-US" sz="2800" dirty="0" smtClean="0"/>
          </a:p>
          <a:p>
            <a:endParaRPr lang="en-US" sz="2800" dirty="0"/>
          </a:p>
          <a:p>
            <a:endParaRPr lang="en-US" sz="2800" dirty="0" smtClean="0"/>
          </a:p>
          <a:p>
            <a:endParaRPr lang="en-US" sz="2800" dirty="0" smtClean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77149-9EEC-F946-A4DC-2C4382C03DF0}" type="datetime1">
              <a:rPr lang="en-US" smtClean="0"/>
              <a:t>9/7/2016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86786F"/>
                </a:solidFill>
                <a:latin typeface="DIN-Regular"/>
                <a:cs typeface="DIN-Regular"/>
              </a:rPr>
              <a:t>Company Confidential  ©2014 Eli Lilly and Company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333A3-4547-F444-B56E-77A7C57F984C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398980" y="2475409"/>
            <a:ext cx="2258008" cy="1754326"/>
          </a:xfrm>
          <a:prstGeom prst="rect">
            <a:avLst/>
          </a:prstGeom>
          <a:noFill/>
          <a:ln>
            <a:solidFill>
              <a:srgbClr val="E2231A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Demographics</a:t>
            </a:r>
          </a:p>
          <a:p>
            <a:endParaRPr lang="en-US" dirty="0"/>
          </a:p>
          <a:p>
            <a:r>
              <a:rPr lang="en-US" dirty="0" smtClean="0"/>
              <a:t>Sex:  </a:t>
            </a:r>
          </a:p>
          <a:p>
            <a:r>
              <a:rPr lang="en-US" dirty="0" smtClean="0"/>
              <a:t>__ Male </a:t>
            </a:r>
          </a:p>
          <a:p>
            <a:r>
              <a:rPr lang="en-US" dirty="0" smtClean="0"/>
              <a:t>__ Female </a:t>
            </a:r>
          </a:p>
          <a:p>
            <a:r>
              <a:rPr lang="en-US" dirty="0" smtClean="0"/>
              <a:t>__ Unknown 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01148" y="2475409"/>
            <a:ext cx="2258008" cy="1200329"/>
          </a:xfrm>
          <a:prstGeom prst="rect">
            <a:avLst/>
          </a:prstGeom>
          <a:noFill/>
          <a:ln>
            <a:solidFill>
              <a:srgbClr val="E2231A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Demographics</a:t>
            </a:r>
          </a:p>
          <a:p>
            <a:endParaRPr lang="en-US" dirty="0"/>
          </a:p>
          <a:p>
            <a:r>
              <a:rPr lang="en-US" dirty="0" smtClean="0"/>
              <a:t>Sex:  </a:t>
            </a:r>
          </a:p>
          <a:p>
            <a:r>
              <a:rPr lang="en-US" dirty="0" smtClean="0"/>
              <a:t>__ Male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293498" y="2503894"/>
            <a:ext cx="2258008" cy="1754326"/>
          </a:xfrm>
          <a:prstGeom prst="rect">
            <a:avLst/>
          </a:prstGeom>
          <a:noFill/>
          <a:ln>
            <a:solidFill>
              <a:srgbClr val="E2231A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Demographics</a:t>
            </a:r>
          </a:p>
          <a:p>
            <a:endParaRPr lang="en-US" dirty="0"/>
          </a:p>
          <a:p>
            <a:r>
              <a:rPr lang="en-US" dirty="0" smtClean="0"/>
              <a:t>Race:  </a:t>
            </a:r>
          </a:p>
          <a:p>
            <a:r>
              <a:rPr lang="en-US" dirty="0" smtClean="0"/>
              <a:t>__ Black</a:t>
            </a:r>
          </a:p>
          <a:p>
            <a:r>
              <a:rPr lang="en-US" dirty="0" smtClean="0"/>
              <a:t>__ White</a:t>
            </a:r>
          </a:p>
          <a:p>
            <a:r>
              <a:rPr lang="en-US" dirty="0" smtClean="0"/>
              <a:t>__ Asian</a:t>
            </a:r>
            <a:endParaRPr lang="en-US" dirty="0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9750235"/>
              </p:ext>
            </p:extLst>
          </p:nvPr>
        </p:nvGraphicFramePr>
        <p:xfrm>
          <a:off x="347470" y="5771489"/>
          <a:ext cx="8491836" cy="3228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2" name="Worksheet" r:id="rId4" imgW="10248836" imgH="390589" progId="Excel.Sheet.12">
                  <p:embed/>
                </p:oleObj>
              </mc:Choice>
              <mc:Fallback>
                <p:oleObj name="Worksheet" r:id="rId4" imgW="10248836" imgH="390589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47470" y="5771489"/>
                        <a:ext cx="8491836" cy="32286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82518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7" grpId="0" animBg="1"/>
      <p:bldP spid="9" grpId="0" animBg="1"/>
      <p:bldP spid="1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 #1 Getting Started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ln>
            <a:solidFill>
              <a:srgbClr val="E2231A"/>
            </a:solidFill>
          </a:ln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sz="2600" dirty="0" smtClean="0"/>
              <a:t>1. Open </a:t>
            </a:r>
            <a:r>
              <a:rPr lang="en-US" sz="2600" dirty="0" err="1" smtClean="0"/>
              <a:t>ct_vl_global_library</a:t>
            </a:r>
            <a:endParaRPr lang="en-US" sz="2600" dirty="0" smtClean="0"/>
          </a:p>
          <a:p>
            <a:pPr marL="0" indent="0">
              <a:buNone/>
            </a:pPr>
            <a:r>
              <a:rPr lang="en-US" sz="2600" dirty="0" smtClean="0"/>
              <a:t>2. Open the Mod 4 Exercise spreadsheet, Ex. 1 tab</a:t>
            </a:r>
          </a:p>
          <a:p>
            <a:pPr marL="0" indent="0">
              <a:buNone/>
            </a:pPr>
            <a:r>
              <a:rPr lang="en-US" sz="2600" dirty="0" smtClean="0"/>
              <a:t>3. Example CRF #1: </a:t>
            </a:r>
          </a:p>
          <a:p>
            <a:pPr marL="0" indent="0">
              <a:buNone/>
            </a:pPr>
            <a:r>
              <a:rPr lang="en-US" sz="2600" dirty="0" smtClean="0"/>
              <a:t>    Find the </a:t>
            </a:r>
            <a:r>
              <a:rPr lang="en-US" sz="2600" dirty="0" err="1" smtClean="0"/>
              <a:t>codelist</a:t>
            </a:r>
            <a:r>
              <a:rPr lang="en-US" sz="2600" dirty="0" smtClean="0"/>
              <a:t> that contains terminology for Sex = 	Male</a:t>
            </a:r>
            <a:endParaRPr lang="en-US" sz="2600" dirty="0"/>
          </a:p>
          <a:p>
            <a:pPr marL="0" indent="0">
              <a:buNone/>
            </a:pPr>
            <a:r>
              <a:rPr lang="en-US" sz="2600" dirty="0" smtClean="0"/>
              <a:t>    Search for </a:t>
            </a:r>
            <a:r>
              <a:rPr lang="en-US" sz="2600" dirty="0" err="1" smtClean="0"/>
              <a:t>codelist</a:t>
            </a:r>
            <a:r>
              <a:rPr lang="en-US" sz="2600" dirty="0" smtClean="0"/>
              <a:t> name containing “Sex”</a:t>
            </a:r>
          </a:p>
          <a:p>
            <a:pPr marL="0" indent="0">
              <a:buNone/>
            </a:pPr>
            <a:r>
              <a:rPr lang="en-US" sz="2600" dirty="0"/>
              <a:t> </a:t>
            </a:r>
            <a:r>
              <a:rPr lang="en-US" sz="2600" dirty="0" smtClean="0"/>
              <a:t>   or</a:t>
            </a:r>
            <a:endParaRPr lang="en-US" sz="2600" dirty="0"/>
          </a:p>
          <a:p>
            <a:pPr marL="0" indent="0">
              <a:buNone/>
            </a:pPr>
            <a:r>
              <a:rPr lang="en-US" sz="2600" dirty="0" smtClean="0"/>
              <a:t>    Search for a value = Male		</a:t>
            </a:r>
          </a:p>
          <a:p>
            <a:pPr marL="0" indent="0">
              <a:buNone/>
            </a:pPr>
            <a:endParaRPr lang="en-US" sz="2600" dirty="0" smtClean="0"/>
          </a:p>
          <a:p>
            <a:pPr marL="0" indent="0">
              <a:buNone/>
            </a:pPr>
            <a:endParaRPr lang="en-US" sz="2600" dirty="0" smtClean="0"/>
          </a:p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endParaRPr lang="en-US" sz="2600" dirty="0" smtClean="0"/>
          </a:p>
          <a:p>
            <a:pPr marL="0" indent="0">
              <a:buNone/>
            </a:pPr>
            <a:r>
              <a:rPr lang="en-US" sz="2600" dirty="0" smtClean="0">
                <a:hlinkClick r:id="rId3" action="ppaction://hlinkfile"/>
              </a:rPr>
              <a:t>ct_vl_global_library.xls</a:t>
            </a:r>
            <a:endParaRPr lang="en-US" sz="2600" dirty="0" smtClean="0"/>
          </a:p>
          <a:p>
            <a:pPr marL="0" indent="0">
              <a:buNone/>
            </a:pPr>
            <a:endParaRPr lang="en-US" sz="2600" dirty="0" smtClean="0"/>
          </a:p>
          <a:p>
            <a:pPr marL="0" indent="0">
              <a:buNone/>
            </a:pPr>
            <a:r>
              <a:rPr lang="en-US" sz="2600" dirty="0"/>
              <a:t>4. Copy the row(s) of CT used for the CRF into the exercise </a:t>
            </a:r>
            <a:r>
              <a:rPr lang="en-US" sz="2600" dirty="0" smtClean="0"/>
              <a:t>spreadsheet</a:t>
            </a:r>
          </a:p>
          <a:p>
            <a:endParaRPr lang="en-US" sz="2800" dirty="0" smtClean="0"/>
          </a:p>
          <a:p>
            <a:endParaRPr lang="en-US" sz="2800" dirty="0" smtClean="0"/>
          </a:p>
          <a:p>
            <a:endParaRPr lang="en-US" sz="2800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77149-9EEC-F946-A4DC-2C4382C03DF0}" type="datetime1">
              <a:rPr lang="en-US" smtClean="0"/>
              <a:t>9/7/2016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86786F"/>
                </a:solidFill>
                <a:latin typeface="DIN-Regular"/>
                <a:cs typeface="DIN-Regular"/>
              </a:rPr>
              <a:t>Company Confidential  ©2014 Eli Lilly and Company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333A3-4547-F444-B56E-77A7C57F984C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l="-23951" t="22135" r="114946" b="48695"/>
          <a:stretch/>
        </p:blipFill>
        <p:spPr>
          <a:xfrm>
            <a:off x="-8501743" y="1360714"/>
            <a:ext cx="2612572" cy="2917372"/>
          </a:xfrm>
          <a:prstGeom prst="rect">
            <a:avLst/>
          </a:prstGeom>
        </p:spPr>
      </p:pic>
      <p:pic>
        <p:nvPicPr>
          <p:cNvPr id="14" name="Picture 13"/>
          <p:cNvPicPr/>
          <p:nvPr/>
        </p:nvPicPr>
        <p:blipFill rotWithShape="1">
          <a:blip r:embed="rId5"/>
          <a:srcRect l="30225" t="21797" r="55238" b="36661"/>
          <a:stretch/>
        </p:blipFill>
        <p:spPr bwMode="auto">
          <a:xfrm>
            <a:off x="6267079" y="2819400"/>
            <a:ext cx="2334638" cy="250888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5" name="Picture 14"/>
          <p:cNvPicPr/>
          <p:nvPr/>
        </p:nvPicPr>
        <p:blipFill rotWithShape="1">
          <a:blip r:embed="rId6"/>
          <a:srcRect l="58589" t="20049" r="31146" b="48900"/>
          <a:stretch/>
        </p:blipFill>
        <p:spPr bwMode="auto">
          <a:xfrm>
            <a:off x="3950523" y="3162040"/>
            <a:ext cx="1785053" cy="203069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0564" y="3690092"/>
            <a:ext cx="2068868" cy="1175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701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Lilly Mod 4 Exercise </a:t>
            </a:r>
            <a:r>
              <a:rPr lang="en-US" dirty="0" smtClean="0"/>
              <a:t>#1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7471" y="1488533"/>
            <a:ext cx="8491835" cy="4055017"/>
          </a:xfrm>
          <a:ln>
            <a:solidFill>
              <a:srgbClr val="E2231A"/>
            </a:solidFill>
          </a:ln>
        </p:spPr>
        <p:txBody>
          <a:bodyPr>
            <a:normAutofit fontScale="92500" lnSpcReduction="10000"/>
          </a:bodyPr>
          <a:lstStyle/>
          <a:p>
            <a:r>
              <a:rPr lang="en-US" sz="2800" dirty="0" smtClean="0"/>
              <a:t>Use mock partial CRFs below</a:t>
            </a:r>
          </a:p>
          <a:p>
            <a:r>
              <a:rPr lang="en-US" sz="2800" dirty="0" smtClean="0"/>
              <a:t>#1						#2						#3</a:t>
            </a:r>
          </a:p>
          <a:p>
            <a:endParaRPr lang="en-US" sz="2800" dirty="0"/>
          </a:p>
          <a:p>
            <a:endParaRPr lang="en-US" sz="2800" dirty="0" smtClean="0"/>
          </a:p>
          <a:p>
            <a:endParaRPr lang="en-US" sz="2800" dirty="0"/>
          </a:p>
          <a:p>
            <a:endParaRPr lang="en-US" sz="2800" dirty="0" smtClean="0"/>
          </a:p>
          <a:p>
            <a:endParaRPr lang="en-US" sz="2800" dirty="0" smtClean="0"/>
          </a:p>
          <a:p>
            <a:r>
              <a:rPr lang="en-US" sz="2800" dirty="0" smtClean="0"/>
              <a:t>In each of the above examples, </a:t>
            </a:r>
            <a:r>
              <a:rPr lang="en-US" sz="2800" u="sng" dirty="0" smtClean="0"/>
              <a:t>determine the Lilly controlled terminology</a:t>
            </a:r>
            <a:r>
              <a:rPr lang="en-US" sz="2800" dirty="0" smtClean="0"/>
              <a:t> for each CRF</a:t>
            </a:r>
          </a:p>
          <a:p>
            <a:endParaRPr lang="en-US" sz="2800" dirty="0"/>
          </a:p>
          <a:p>
            <a:endParaRPr lang="en-US" sz="2800" dirty="0" smtClean="0"/>
          </a:p>
          <a:p>
            <a:endParaRPr lang="en-US" sz="2800" dirty="0"/>
          </a:p>
          <a:p>
            <a:endParaRPr lang="en-US" sz="2800" dirty="0" smtClean="0"/>
          </a:p>
          <a:p>
            <a:endParaRPr lang="en-US" sz="2800" dirty="0" smtClean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77149-9EEC-F946-A4DC-2C4382C03DF0}" type="datetime1">
              <a:rPr lang="en-US" smtClean="0"/>
              <a:t>9/7/2016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86786F"/>
                </a:solidFill>
                <a:latin typeface="DIN-Regular"/>
                <a:cs typeface="DIN-Regular"/>
              </a:rPr>
              <a:t>Company Confidential  ©2014 Eli Lilly and Company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333A3-4547-F444-B56E-77A7C57F984C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398980" y="2475409"/>
            <a:ext cx="2258008" cy="1754326"/>
          </a:xfrm>
          <a:prstGeom prst="rect">
            <a:avLst/>
          </a:prstGeom>
          <a:noFill/>
          <a:ln>
            <a:solidFill>
              <a:srgbClr val="E2231A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Demographics</a:t>
            </a:r>
          </a:p>
          <a:p>
            <a:endParaRPr lang="en-US" dirty="0"/>
          </a:p>
          <a:p>
            <a:r>
              <a:rPr lang="en-US" dirty="0" smtClean="0"/>
              <a:t>Sex:  </a:t>
            </a:r>
          </a:p>
          <a:p>
            <a:r>
              <a:rPr lang="en-US" dirty="0" smtClean="0"/>
              <a:t>__ Male </a:t>
            </a:r>
          </a:p>
          <a:p>
            <a:r>
              <a:rPr lang="en-US" dirty="0" smtClean="0"/>
              <a:t>__ Female </a:t>
            </a:r>
          </a:p>
          <a:p>
            <a:r>
              <a:rPr lang="en-US" dirty="0" smtClean="0"/>
              <a:t>__ Unknown 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01148" y="2475409"/>
            <a:ext cx="2258008" cy="1200329"/>
          </a:xfrm>
          <a:prstGeom prst="rect">
            <a:avLst/>
          </a:prstGeom>
          <a:noFill/>
          <a:ln>
            <a:solidFill>
              <a:srgbClr val="E2231A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Demographics</a:t>
            </a:r>
          </a:p>
          <a:p>
            <a:endParaRPr lang="en-US" dirty="0"/>
          </a:p>
          <a:p>
            <a:r>
              <a:rPr lang="en-US" dirty="0" smtClean="0"/>
              <a:t>Sex:  </a:t>
            </a:r>
          </a:p>
          <a:p>
            <a:r>
              <a:rPr lang="en-US" dirty="0" smtClean="0"/>
              <a:t>__ Male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293498" y="2503894"/>
            <a:ext cx="2258008" cy="1754326"/>
          </a:xfrm>
          <a:prstGeom prst="rect">
            <a:avLst/>
          </a:prstGeom>
          <a:noFill/>
          <a:ln>
            <a:solidFill>
              <a:srgbClr val="E2231A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Demographics</a:t>
            </a:r>
          </a:p>
          <a:p>
            <a:endParaRPr lang="en-US" dirty="0"/>
          </a:p>
          <a:p>
            <a:r>
              <a:rPr lang="en-US" dirty="0" smtClean="0"/>
              <a:t>Race:  </a:t>
            </a:r>
          </a:p>
          <a:p>
            <a:r>
              <a:rPr lang="en-US" dirty="0" smtClean="0"/>
              <a:t>__ Black</a:t>
            </a:r>
          </a:p>
          <a:p>
            <a:r>
              <a:rPr lang="en-US" dirty="0" smtClean="0"/>
              <a:t>__ White</a:t>
            </a:r>
          </a:p>
          <a:p>
            <a:r>
              <a:rPr lang="en-US" dirty="0" smtClean="0"/>
              <a:t>__ Asian</a:t>
            </a:r>
            <a:endParaRPr lang="en-US" dirty="0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9750235"/>
              </p:ext>
            </p:extLst>
          </p:nvPr>
        </p:nvGraphicFramePr>
        <p:xfrm>
          <a:off x="347470" y="5771489"/>
          <a:ext cx="8491836" cy="3228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32" name="Worksheet" r:id="rId4" imgW="10248836" imgH="390589" progId="Excel.Sheet.12">
                  <p:embed/>
                </p:oleObj>
              </mc:Choice>
              <mc:Fallback>
                <p:oleObj name="Worksheet" r:id="rId4" imgW="10248836" imgH="390589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47470" y="5771489"/>
                        <a:ext cx="8491836" cy="32286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04645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 #1 Answer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7471" y="1350335"/>
            <a:ext cx="8491835" cy="5006015"/>
          </a:xfrm>
        </p:spPr>
        <p:txBody>
          <a:bodyPr/>
          <a:lstStyle/>
          <a:p>
            <a:r>
              <a:rPr lang="en-US" sz="2800" dirty="0" smtClean="0"/>
              <a:t>#1</a:t>
            </a:r>
          </a:p>
          <a:p>
            <a:endParaRPr lang="en-US" sz="1800" dirty="0" smtClean="0"/>
          </a:p>
          <a:p>
            <a:pPr marL="0" indent="0">
              <a:buNone/>
            </a:pPr>
            <a:endParaRPr lang="en-US" sz="1800" dirty="0" smtClean="0"/>
          </a:p>
          <a:p>
            <a:r>
              <a:rPr lang="en-US" sz="2800" dirty="0" smtClean="0"/>
              <a:t>#2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1800" dirty="0" smtClean="0"/>
          </a:p>
          <a:p>
            <a:pPr marL="0" indent="0">
              <a:buNone/>
            </a:pPr>
            <a:endParaRPr lang="en-US" sz="1800" dirty="0" smtClean="0"/>
          </a:p>
          <a:p>
            <a:pPr marL="0" indent="0">
              <a:buNone/>
            </a:pPr>
            <a:r>
              <a:rPr lang="en-US" sz="1800" dirty="0" smtClean="0"/>
              <a:t>Note: CRF contains a value of Unknown, however this value is not </a:t>
            </a:r>
            <a:r>
              <a:rPr lang="en-US" sz="1800" dirty="0" smtClean="0"/>
              <a:t>currently in </a:t>
            </a:r>
            <a:r>
              <a:rPr lang="en-US" sz="1800" dirty="0" smtClean="0"/>
              <a:t>the Lilly </a:t>
            </a:r>
            <a:r>
              <a:rPr lang="en-US" sz="1800" dirty="0" err="1" smtClean="0"/>
              <a:t>ct_vl_global_library</a:t>
            </a:r>
            <a:r>
              <a:rPr lang="en-US" sz="1800" dirty="0" smtClean="0"/>
              <a:t>. </a:t>
            </a:r>
            <a:r>
              <a:rPr lang="en-US" sz="1800" dirty="0" smtClean="0"/>
              <a:t>(NCI SDTM CT does contain a value of U = Unknown)</a:t>
            </a:r>
          </a:p>
          <a:p>
            <a:r>
              <a:rPr lang="en-US" sz="2800" dirty="0" smtClean="0"/>
              <a:t>#3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77149-9EEC-F946-A4DC-2C4382C03DF0}" type="datetime1">
              <a:rPr lang="en-US" smtClean="0"/>
              <a:t>9/7/2016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86786F"/>
                </a:solidFill>
                <a:latin typeface="DIN-Regular"/>
                <a:cs typeface="DIN-Regular"/>
              </a:rPr>
              <a:t>Company Confidential  ©2014 Eli Lilly and Company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333A3-4547-F444-B56E-77A7C57F984C}" type="slidenum">
              <a:rPr lang="en-US" smtClean="0"/>
              <a:pPr/>
              <a:t>18</a:t>
            </a:fld>
            <a:endParaRPr lang="en-US" dirty="0"/>
          </a:p>
        </p:txBody>
      </p:sp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36296479"/>
              </p:ext>
            </p:extLst>
          </p:nvPr>
        </p:nvGraphicFramePr>
        <p:xfrm>
          <a:off x="336507" y="1798861"/>
          <a:ext cx="8513762" cy="7964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05" name="Worksheet" r:id="rId4" imgW="10086927" imgH="390589" progId="Excel.Sheet.12">
                  <p:embed/>
                </p:oleObj>
              </mc:Choice>
              <mc:Fallback>
                <p:oleObj name="Worksheet" r:id="rId4" imgW="10086927" imgH="390589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36507" y="1798861"/>
                        <a:ext cx="8513762" cy="79645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82271002"/>
              </p:ext>
            </p:extLst>
          </p:nvPr>
        </p:nvGraphicFramePr>
        <p:xfrm>
          <a:off x="336507" y="3043840"/>
          <a:ext cx="8513761" cy="11125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06" name="Worksheet" r:id="rId6" imgW="10086927" imgH="581154" progId="Excel.Sheet.12">
                  <p:embed/>
                </p:oleObj>
              </mc:Choice>
              <mc:Fallback>
                <p:oleObj name="Worksheet" r:id="rId6" imgW="10086927" imgH="581154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36507" y="3043840"/>
                        <a:ext cx="8513761" cy="111252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2176446"/>
              </p:ext>
            </p:extLst>
          </p:nvPr>
        </p:nvGraphicFramePr>
        <p:xfrm>
          <a:off x="353218" y="5302764"/>
          <a:ext cx="8513763" cy="11367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07" name="Worksheet" r:id="rId8" imgW="10086927" imgH="771448" progId="Excel.Sheet.12">
                  <p:embed/>
                </p:oleObj>
              </mc:Choice>
              <mc:Fallback>
                <p:oleObj name="Worksheet" r:id="rId8" imgW="10086927" imgH="771448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53218" y="5302764"/>
                        <a:ext cx="8513763" cy="113671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07917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Group 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ln>
            <a:solidFill>
              <a:srgbClr val="E2231A"/>
            </a:solidFill>
          </a:ln>
        </p:spPr>
        <p:txBody>
          <a:bodyPr>
            <a:normAutofit/>
          </a:bodyPr>
          <a:lstStyle/>
          <a:p>
            <a:r>
              <a:rPr lang="en-US" sz="2800" dirty="0" smtClean="0"/>
              <a:t>According to the </a:t>
            </a:r>
            <a:r>
              <a:rPr lang="en-US" sz="2800" u="sng" dirty="0" smtClean="0"/>
              <a:t>SDTM IG</a:t>
            </a:r>
            <a:r>
              <a:rPr lang="en-US" sz="2800" dirty="0" smtClean="0"/>
              <a:t>, what is in the CT column for </a:t>
            </a:r>
            <a:r>
              <a:rPr lang="en-US" sz="2800" dirty="0" smtClean="0">
                <a:solidFill>
                  <a:srgbClr val="E2231A"/>
                </a:solidFill>
              </a:rPr>
              <a:t>DM.ETHNIC</a:t>
            </a:r>
            <a:r>
              <a:rPr lang="en-US" sz="2800" dirty="0" smtClean="0"/>
              <a:t>?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77149-9EEC-F946-A4DC-2C4382C03DF0}" type="datetime1">
              <a:rPr lang="en-US" smtClean="0"/>
              <a:t>9/7/2016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86786F"/>
                </a:solidFill>
                <a:latin typeface="DIN-Regular"/>
                <a:cs typeface="DIN-Regular"/>
              </a:rPr>
              <a:t>Company Confidential  ©2014 Eli Lilly and Company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333A3-4547-F444-B56E-77A7C57F984C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4392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Electronic Documents Required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Lilly Workshop Mod4.pptx (this power point)</a:t>
            </a:r>
          </a:p>
          <a:p>
            <a:pPr marL="0" indent="0">
              <a:buNone/>
            </a:pPr>
            <a:endParaRPr lang="en-US" sz="2000" dirty="0"/>
          </a:p>
          <a:p>
            <a:r>
              <a:rPr lang="en-US" sz="2000" dirty="0"/>
              <a:t>Participants will need the following for exercises:</a:t>
            </a:r>
          </a:p>
          <a:p>
            <a:pPr lvl="1"/>
            <a:r>
              <a:rPr lang="en-US" sz="1600" dirty="0"/>
              <a:t>Lilly Mod 4 Exercise.xlsx</a:t>
            </a:r>
          </a:p>
          <a:p>
            <a:pPr lvl="1"/>
            <a:r>
              <a:rPr lang="en-US" sz="1600" dirty="0"/>
              <a:t>CRFs.pdf</a:t>
            </a:r>
          </a:p>
          <a:p>
            <a:pPr lvl="1"/>
            <a:endParaRPr lang="en-US" sz="1600" dirty="0"/>
          </a:p>
          <a:p>
            <a:endParaRPr lang="en-US" sz="2000" dirty="0"/>
          </a:p>
          <a:p>
            <a:r>
              <a:rPr lang="en-US" sz="2000" dirty="0"/>
              <a:t>For Reference:</a:t>
            </a:r>
          </a:p>
          <a:p>
            <a:pPr lvl="1"/>
            <a:r>
              <a:rPr lang="en-US" sz="1600" dirty="0"/>
              <a:t>SDTM IG V3.2</a:t>
            </a:r>
          </a:p>
          <a:p>
            <a:pPr lvl="1"/>
            <a:r>
              <a:rPr lang="en-US" sz="1600" dirty="0"/>
              <a:t>NCI Controlled Terminology.xls</a:t>
            </a:r>
          </a:p>
          <a:p>
            <a:pPr lvl="1"/>
            <a:r>
              <a:rPr lang="en-US" sz="1600" dirty="0"/>
              <a:t>ct_vl_global_library.xls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77149-9EEC-F946-A4DC-2C4382C03DF0}" type="datetime1">
              <a:rPr lang="en-US" smtClean="0"/>
              <a:t>9/7/2016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86786F"/>
                </a:solidFill>
                <a:latin typeface="DIN-Regular"/>
                <a:cs typeface="DIN-Regular"/>
              </a:rPr>
              <a:t>Company Confidential  ©2014 Eli Lilly and Company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333A3-4547-F444-B56E-77A7C57F984C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8324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Group Exercise Answers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ln>
            <a:solidFill>
              <a:srgbClr val="E2231A"/>
            </a:solidFill>
          </a:ln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(ETHNIC)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NCI or CDISC CT</a:t>
            </a:r>
          </a:p>
          <a:p>
            <a:pPr marL="0" indent="0">
              <a:buNone/>
            </a:pPr>
            <a:endParaRPr lang="en-US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No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Lilly CL.ETHNIC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Do these match?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77149-9EEC-F946-A4DC-2C4382C03DF0}" type="datetime1">
              <a:rPr lang="en-US" smtClean="0"/>
              <a:t>9/7/2016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86786F"/>
                </a:solidFill>
                <a:latin typeface="DIN-Regular"/>
                <a:cs typeface="DIN-Regular"/>
              </a:rPr>
              <a:t>Company Confidential  ©2014 Eli Lilly and Company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333A3-4547-F444-B56E-77A7C57F984C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5972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Group 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ln>
            <a:solidFill>
              <a:srgbClr val="E2231A"/>
            </a:solidFill>
          </a:ln>
        </p:spPr>
        <p:txBody>
          <a:bodyPr>
            <a:normAutofit/>
          </a:bodyPr>
          <a:lstStyle/>
          <a:p>
            <a:r>
              <a:rPr lang="en-US" sz="2800" dirty="0" smtClean="0"/>
              <a:t>According to the SDTM IG, what is in the CT column for </a:t>
            </a:r>
            <a:r>
              <a:rPr lang="en-US" sz="2800" dirty="0" smtClean="0">
                <a:solidFill>
                  <a:srgbClr val="E2231A"/>
                </a:solidFill>
              </a:rPr>
              <a:t>DM.ETHNIC</a:t>
            </a:r>
            <a:r>
              <a:rPr lang="en-US" sz="2800" dirty="0" smtClean="0"/>
              <a:t>?</a:t>
            </a:r>
          </a:p>
          <a:p>
            <a:r>
              <a:rPr lang="en-US" sz="2800" dirty="0" smtClean="0"/>
              <a:t>According to </a:t>
            </a:r>
            <a:r>
              <a:rPr lang="en-US" sz="2800" u="sng" dirty="0" smtClean="0"/>
              <a:t>NCI (CDISC CT</a:t>
            </a:r>
            <a:r>
              <a:rPr lang="en-US" sz="2800" dirty="0" smtClean="0"/>
              <a:t>), what are the possible values for </a:t>
            </a:r>
            <a:r>
              <a:rPr lang="en-US" sz="2800" dirty="0" smtClean="0">
                <a:solidFill>
                  <a:srgbClr val="E2231A"/>
                </a:solidFill>
              </a:rPr>
              <a:t>ETHNIC</a:t>
            </a:r>
            <a:r>
              <a:rPr lang="en-US" sz="2800" dirty="0" smtClean="0"/>
              <a:t>?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77149-9EEC-F946-A4DC-2C4382C03DF0}" type="datetime1">
              <a:rPr lang="en-US" smtClean="0"/>
              <a:t>9/7/2016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86786F"/>
                </a:solidFill>
                <a:latin typeface="DIN-Regular"/>
                <a:cs typeface="DIN-Regular"/>
              </a:rPr>
              <a:t>Company Confidential  ©2014 Eli Lilly and Company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333A3-4547-F444-B56E-77A7C57F984C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6136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Group Exercise Answers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ln>
            <a:solidFill>
              <a:srgbClr val="E2231A"/>
            </a:solidFill>
          </a:ln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(ETHNIC)</a:t>
            </a:r>
          </a:p>
          <a:p>
            <a:r>
              <a:rPr lang="en-US" dirty="0" smtClean="0"/>
              <a:t>NCI or CDISC CT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>
                <a:solidFill>
                  <a:schemeClr val="bg1"/>
                </a:solidFill>
              </a:rPr>
              <a:t>No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Lilly CL.ETHNIC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Do these match?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77149-9EEC-F946-A4DC-2C4382C03DF0}" type="datetime1">
              <a:rPr lang="en-US" smtClean="0"/>
              <a:t>9/7/2016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86786F"/>
                </a:solidFill>
                <a:latin typeface="DIN-Regular"/>
                <a:cs typeface="DIN-Regular"/>
              </a:rPr>
              <a:t>Company Confidential  ©2014 Eli Lilly and Company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333A3-4547-F444-B56E-77A7C57F984C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3411" y="2401466"/>
            <a:ext cx="6400800" cy="2237036"/>
          </a:xfrm>
          <a:prstGeom prst="rect">
            <a:avLst/>
          </a:prstGeom>
          <a:noFill/>
          <a:ln w="9525">
            <a:solidFill>
              <a:srgbClr val="E2231A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4904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Group 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ln>
            <a:solidFill>
              <a:srgbClr val="E2231A"/>
            </a:solidFill>
          </a:ln>
        </p:spPr>
        <p:txBody>
          <a:bodyPr>
            <a:normAutofit/>
          </a:bodyPr>
          <a:lstStyle/>
          <a:p>
            <a:r>
              <a:rPr lang="en-US" sz="2800" dirty="0" smtClean="0"/>
              <a:t>According to the SDTM IG, what is in the CT column for </a:t>
            </a:r>
            <a:r>
              <a:rPr lang="en-US" sz="2800" dirty="0" smtClean="0">
                <a:solidFill>
                  <a:srgbClr val="E2231A"/>
                </a:solidFill>
              </a:rPr>
              <a:t>DM.ETHNIC</a:t>
            </a:r>
            <a:r>
              <a:rPr lang="en-US" sz="2800" dirty="0" smtClean="0"/>
              <a:t>?</a:t>
            </a:r>
          </a:p>
          <a:p>
            <a:r>
              <a:rPr lang="en-US" sz="2800" dirty="0" smtClean="0"/>
              <a:t>According to NCI (CDISC CT), what are the possible values for </a:t>
            </a:r>
            <a:r>
              <a:rPr lang="en-US" sz="2800" dirty="0" smtClean="0">
                <a:solidFill>
                  <a:srgbClr val="E2231A"/>
                </a:solidFill>
              </a:rPr>
              <a:t>ETHNIC</a:t>
            </a:r>
            <a:r>
              <a:rPr lang="en-US" sz="2800" dirty="0" smtClean="0"/>
              <a:t>?</a:t>
            </a:r>
          </a:p>
          <a:p>
            <a:r>
              <a:rPr lang="en-US" sz="2800" dirty="0" smtClean="0"/>
              <a:t>Is this codelist extensible?</a:t>
            </a:r>
          </a:p>
          <a:p>
            <a:endParaRPr lang="en-US" sz="2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77149-9EEC-F946-A4DC-2C4382C03DF0}" type="datetime1">
              <a:rPr lang="en-US" smtClean="0"/>
              <a:t>9/7/2016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86786F"/>
                </a:solidFill>
                <a:latin typeface="DIN-Regular"/>
                <a:cs typeface="DIN-Regular"/>
              </a:rPr>
              <a:t>Company Confidential  ©2014 Eli Lilly and Company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333A3-4547-F444-B56E-77A7C57F984C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6180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Group Exercise Answers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ln>
            <a:solidFill>
              <a:srgbClr val="E2231A"/>
            </a:solidFill>
          </a:ln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(ETHNIC)</a:t>
            </a:r>
          </a:p>
          <a:p>
            <a:r>
              <a:rPr lang="en-US" dirty="0" smtClean="0"/>
              <a:t>NCI or CDISC CT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No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Lilly CL.ETHNIC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Do these match?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77149-9EEC-F946-A4DC-2C4382C03DF0}" type="datetime1">
              <a:rPr lang="en-US" smtClean="0"/>
              <a:t>9/7/2016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86786F"/>
                </a:solidFill>
                <a:latin typeface="DIN-Regular"/>
                <a:cs typeface="DIN-Regular"/>
              </a:rPr>
              <a:t>Company Confidential  ©2014 Eli Lilly and Company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333A3-4547-F444-B56E-77A7C57F984C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2983" y="2401465"/>
            <a:ext cx="5435221" cy="2868803"/>
          </a:xfrm>
          <a:prstGeom prst="rect">
            <a:avLst/>
          </a:prstGeom>
          <a:noFill/>
          <a:ln w="9525">
            <a:solidFill>
              <a:srgbClr val="E2231A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7" name="Oval 6"/>
          <p:cNvSpPr/>
          <p:nvPr/>
        </p:nvSpPr>
        <p:spPr>
          <a:xfrm>
            <a:off x="3124200" y="3405673"/>
            <a:ext cx="447869" cy="419878"/>
          </a:xfrm>
          <a:prstGeom prst="ellipse">
            <a:avLst/>
          </a:prstGeom>
          <a:noFill/>
          <a:ln w="19050">
            <a:solidFill>
              <a:srgbClr val="E2231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1343608" y="3461657"/>
            <a:ext cx="1780592" cy="153955"/>
          </a:xfrm>
          <a:prstGeom prst="straightConnector1">
            <a:avLst/>
          </a:prstGeom>
          <a:ln>
            <a:solidFill>
              <a:srgbClr val="E2231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2044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Group 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ln>
            <a:solidFill>
              <a:srgbClr val="E2231A"/>
            </a:solidFill>
          </a:ln>
        </p:spPr>
        <p:txBody>
          <a:bodyPr>
            <a:normAutofit/>
          </a:bodyPr>
          <a:lstStyle/>
          <a:p>
            <a:r>
              <a:rPr lang="en-US" sz="2800" dirty="0" smtClean="0"/>
              <a:t>According to the SDTM IG, what is in the CT column for </a:t>
            </a:r>
            <a:r>
              <a:rPr lang="en-US" sz="2800" dirty="0" smtClean="0">
                <a:solidFill>
                  <a:srgbClr val="E2231A"/>
                </a:solidFill>
              </a:rPr>
              <a:t>DM.ETHNIC</a:t>
            </a:r>
            <a:r>
              <a:rPr lang="en-US" sz="2800" dirty="0" smtClean="0"/>
              <a:t>?</a:t>
            </a:r>
          </a:p>
          <a:p>
            <a:r>
              <a:rPr lang="en-US" sz="2800" dirty="0" smtClean="0"/>
              <a:t>According to NCI (CDISC CT), what are the possible values for </a:t>
            </a:r>
            <a:r>
              <a:rPr lang="en-US" sz="2800" dirty="0" smtClean="0">
                <a:solidFill>
                  <a:srgbClr val="E2231A"/>
                </a:solidFill>
              </a:rPr>
              <a:t>ETHNIC</a:t>
            </a:r>
            <a:r>
              <a:rPr lang="en-US" sz="2800" dirty="0" smtClean="0"/>
              <a:t>?</a:t>
            </a:r>
          </a:p>
          <a:p>
            <a:r>
              <a:rPr lang="en-US" sz="2800" dirty="0" smtClean="0"/>
              <a:t>Is this codelist extensible?</a:t>
            </a:r>
          </a:p>
          <a:p>
            <a:r>
              <a:rPr lang="en-US" sz="2800" dirty="0" smtClean="0"/>
              <a:t>According to Lilly (</a:t>
            </a:r>
            <a:r>
              <a:rPr lang="en-US" sz="2800" dirty="0" err="1" smtClean="0"/>
              <a:t>ct_vl_global_libarary</a:t>
            </a:r>
            <a:r>
              <a:rPr lang="en-US" sz="2800" dirty="0" smtClean="0"/>
              <a:t>), what is the name of the codelist for the values of </a:t>
            </a:r>
            <a:r>
              <a:rPr lang="en-US" sz="2800" dirty="0" smtClean="0">
                <a:solidFill>
                  <a:srgbClr val="E2231A"/>
                </a:solidFill>
              </a:rPr>
              <a:t>ETHNIC</a:t>
            </a:r>
            <a:r>
              <a:rPr lang="en-US" sz="2800" dirty="0" smtClean="0"/>
              <a:t>?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77149-9EEC-F946-A4DC-2C4382C03DF0}" type="datetime1">
              <a:rPr lang="en-US" smtClean="0"/>
              <a:t>9/7/2016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86786F"/>
                </a:solidFill>
                <a:latin typeface="DIN-Regular"/>
                <a:cs typeface="DIN-Regular"/>
              </a:rPr>
              <a:t>Company Confidential  ©2014 Eli Lilly and Company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333A3-4547-F444-B56E-77A7C57F984C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5667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Group Exercise Answers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ln>
            <a:solidFill>
              <a:srgbClr val="E2231A"/>
            </a:solidFill>
          </a:ln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(ETHNIC)</a:t>
            </a:r>
          </a:p>
          <a:p>
            <a:r>
              <a:rPr lang="en-US" dirty="0" smtClean="0"/>
              <a:t>NCI or CDISC CT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No</a:t>
            </a:r>
          </a:p>
          <a:p>
            <a:r>
              <a:rPr lang="en-US" dirty="0" smtClean="0"/>
              <a:t>Lilly CL.ETHNIC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Do these match?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77149-9EEC-F946-A4DC-2C4382C03DF0}" type="datetime1">
              <a:rPr lang="en-US" smtClean="0"/>
              <a:t>9/7/2016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86786F"/>
                </a:solidFill>
                <a:latin typeface="DIN-Regular"/>
                <a:cs typeface="DIN-Regular"/>
              </a:rPr>
              <a:t>Company Confidential  ©2014 Eli Lilly and Company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333A3-4547-F444-B56E-77A7C57F984C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2983" y="2401466"/>
            <a:ext cx="4453131" cy="1219381"/>
          </a:xfrm>
          <a:prstGeom prst="rect">
            <a:avLst/>
          </a:prstGeom>
          <a:noFill/>
          <a:ln w="9525">
            <a:solidFill>
              <a:srgbClr val="E2231A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142" y="4457604"/>
            <a:ext cx="8024327" cy="1078826"/>
          </a:xfrm>
          <a:prstGeom prst="rect">
            <a:avLst/>
          </a:prstGeom>
          <a:noFill/>
          <a:ln w="9525">
            <a:solidFill>
              <a:srgbClr val="E2231A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7" name="Oval 6"/>
          <p:cNvSpPr/>
          <p:nvPr/>
        </p:nvSpPr>
        <p:spPr>
          <a:xfrm>
            <a:off x="2845837" y="2687216"/>
            <a:ext cx="447869" cy="419878"/>
          </a:xfrm>
          <a:prstGeom prst="ellipse">
            <a:avLst/>
          </a:prstGeom>
          <a:noFill/>
          <a:ln w="19050">
            <a:solidFill>
              <a:srgbClr val="E2231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>
            <a:endCxn id="7" idx="2"/>
          </p:cNvCxnSpPr>
          <p:nvPr/>
        </p:nvCxnSpPr>
        <p:spPr>
          <a:xfrm flipV="1">
            <a:off x="1343608" y="2897155"/>
            <a:ext cx="1502229" cy="564502"/>
          </a:xfrm>
          <a:prstGeom prst="straightConnector1">
            <a:avLst/>
          </a:prstGeom>
          <a:ln>
            <a:solidFill>
              <a:srgbClr val="E2231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8794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Special Purpose Domains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3143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Class:</a:t>
            </a:r>
            <a:r>
              <a:rPr lang="en-US" dirty="0"/>
              <a:t> </a:t>
            </a:r>
            <a:r>
              <a:rPr lang="en-US" dirty="0" smtClean="0"/>
              <a:t> Special Purpose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7471" y="1488533"/>
            <a:ext cx="8491835" cy="1447707"/>
          </a:xfrm>
          <a:ln>
            <a:solidFill>
              <a:srgbClr val="E2231A"/>
            </a:solidFill>
          </a:ln>
        </p:spPr>
        <p:txBody>
          <a:bodyPr>
            <a:normAutofit/>
          </a:bodyPr>
          <a:lstStyle/>
          <a:p>
            <a:pPr lvl="0"/>
            <a:r>
              <a:rPr lang="en-US" sz="2800" dirty="0"/>
              <a:t>Special </a:t>
            </a:r>
            <a:r>
              <a:rPr lang="en-US" sz="2800" dirty="0" smtClean="0"/>
              <a:t>purpose domains </a:t>
            </a:r>
            <a:r>
              <a:rPr lang="en-US" sz="2800" dirty="0"/>
              <a:t>are domains that do not conform to one of the three general observation classes (Interventions, Events, Findings</a:t>
            </a:r>
            <a:r>
              <a:rPr lang="en-US" sz="2800" dirty="0" smtClean="0"/>
              <a:t>)</a:t>
            </a:r>
            <a:endParaRPr lang="en-US" sz="2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77149-9EEC-F946-A4DC-2C4382C03DF0}" type="datetime1">
              <a:rPr lang="en-US" smtClean="0"/>
              <a:t>9/7/2016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86786F"/>
                </a:solidFill>
                <a:latin typeface="DIN-Regular"/>
                <a:cs typeface="DIN-Regular"/>
              </a:rPr>
              <a:t>Company Confidential  ©2014 Eli Lilly and Company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333A3-4547-F444-B56E-77A7C57F984C}" type="slidenum">
              <a:rPr lang="en-US" smtClean="0"/>
              <a:pPr/>
              <a:t>28</a:t>
            </a:fld>
            <a:endParaRPr lang="en-US" dirty="0"/>
          </a:p>
        </p:txBody>
      </p:sp>
      <p:graphicFrame>
        <p:nvGraphicFramePr>
          <p:cNvPr id="10" name="Diagram 9"/>
          <p:cNvGraphicFramePr/>
          <p:nvPr>
            <p:extLst>
              <p:ext uri="{D42A27DB-BD31-4B8C-83A1-F6EECF244321}">
                <p14:modId xmlns:p14="http://schemas.microsoft.com/office/powerpoint/2010/main" val="1084643932"/>
              </p:ext>
            </p:extLst>
          </p:nvPr>
        </p:nvGraphicFramePr>
        <p:xfrm>
          <a:off x="2682240" y="3332480"/>
          <a:ext cx="6157066" cy="29565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111" y="3738880"/>
            <a:ext cx="2380064" cy="1917383"/>
          </a:xfrm>
          <a:prstGeom prst="rect">
            <a:avLst/>
          </a:prstGeom>
          <a:noFill/>
          <a:ln w="9525">
            <a:solidFill>
              <a:srgbClr val="E2231A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1113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  <p:bldGraphic spid="10" grpId="0">
        <p:bldAsOne/>
      </p:bldGraphic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Demographics (DM) SDTM IG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77149-9EEC-F946-A4DC-2C4382C03DF0}" type="datetime1">
              <a:rPr lang="en-US" smtClean="0"/>
              <a:t>9/7/2016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86786F"/>
                </a:solidFill>
                <a:latin typeface="DIN-Regular"/>
                <a:cs typeface="DIN-Regular"/>
              </a:rPr>
              <a:t>Company Confidential  ©2014 Eli Lilly and Company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333A3-4547-F444-B56E-77A7C57F984C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471" y="1499092"/>
            <a:ext cx="6436360" cy="5149088"/>
          </a:xfrm>
          <a:prstGeom prst="rect">
            <a:avLst/>
          </a:prstGeom>
          <a:noFill/>
          <a:ln w="9525">
            <a:solidFill>
              <a:srgbClr val="E2231A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613812" y="1890978"/>
            <a:ext cx="3072988" cy="1569660"/>
          </a:xfrm>
          <a:prstGeom prst="rect">
            <a:avLst/>
          </a:prstGeom>
          <a:solidFill>
            <a:schemeClr val="bg1"/>
          </a:solidFill>
          <a:ln>
            <a:solidFill>
              <a:srgbClr val="E2231A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86786F"/>
                </a:solidFill>
              </a:rPr>
              <a:t>Open the SDTM IG and let’s review the variables within the DM domain</a:t>
            </a:r>
            <a:endParaRPr lang="en-US" sz="2400" dirty="0">
              <a:solidFill>
                <a:srgbClr val="86786F"/>
              </a:solidFill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8711" y="4394296"/>
            <a:ext cx="2201244" cy="1747449"/>
          </a:xfrm>
          <a:prstGeom prst="rect">
            <a:avLst/>
          </a:prstGeom>
          <a:noFill/>
          <a:ln w="9525">
            <a:solidFill>
              <a:srgbClr val="E2231A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5643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Lilly </a:t>
            </a:r>
            <a:r>
              <a:rPr lang="en-US" sz="3200" dirty="0"/>
              <a:t>Workshop Module 4</a:t>
            </a:r>
            <a:r>
              <a:rPr lang="en-US" sz="3200" dirty="0" smtClean="0"/>
              <a:t> </a:t>
            </a:r>
            <a:br>
              <a:rPr lang="en-US" sz="3200" dirty="0" smtClean="0"/>
            </a:br>
            <a:r>
              <a:rPr lang="en-US" sz="2700" dirty="0" smtClean="0"/>
              <a:t>SDTM Special Purpose Domains</a:t>
            </a:r>
            <a:endParaRPr lang="en-US" sz="2700" dirty="0"/>
          </a:p>
        </p:txBody>
      </p:sp>
    </p:spTree>
    <p:extLst>
      <p:ext uri="{BB962C8B-B14F-4D97-AF65-F5344CB8AC3E}">
        <p14:creationId xmlns:p14="http://schemas.microsoft.com/office/powerpoint/2010/main" val="3672761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to Find DM Variables?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ln>
            <a:solidFill>
              <a:srgbClr val="E2231A"/>
            </a:solidFill>
          </a:ln>
        </p:spPr>
        <p:txBody>
          <a:bodyPr>
            <a:noAutofit/>
          </a:bodyPr>
          <a:lstStyle/>
          <a:p>
            <a:pPr lvl="0"/>
            <a:r>
              <a:rPr lang="en-US" sz="2400" dirty="0" smtClean="0"/>
              <a:t>What variables </a:t>
            </a:r>
            <a:r>
              <a:rPr lang="en-US" sz="2400" dirty="0"/>
              <a:t>are Required? Expected? </a:t>
            </a:r>
            <a:r>
              <a:rPr lang="en-US" sz="2400" dirty="0" smtClean="0"/>
              <a:t>            Permissible?</a:t>
            </a:r>
          </a:p>
          <a:p>
            <a:pPr lvl="0"/>
            <a:endParaRPr lang="en-US" sz="2400" dirty="0"/>
          </a:p>
          <a:p>
            <a:pPr lvl="0"/>
            <a:r>
              <a:rPr lang="en-US" sz="2400" dirty="0"/>
              <a:t>Most data for the DM domain is collected on a </a:t>
            </a:r>
          </a:p>
          <a:p>
            <a:pPr marL="0" lvl="0" indent="0">
              <a:buNone/>
            </a:pPr>
            <a:r>
              <a:rPr lang="en-US" sz="2400" dirty="0"/>
              <a:t>     demographics CRF, but not </a:t>
            </a:r>
            <a:r>
              <a:rPr lang="en-US" sz="2400" dirty="0" smtClean="0"/>
              <a:t>all</a:t>
            </a:r>
          </a:p>
          <a:p>
            <a:pPr marL="457200" lvl="1" indent="0">
              <a:buNone/>
            </a:pPr>
            <a:endParaRPr lang="en-US" sz="2000" dirty="0" smtClean="0">
              <a:solidFill>
                <a:srgbClr val="E2231A"/>
              </a:solidFill>
            </a:endParaRPr>
          </a:p>
          <a:p>
            <a:pPr lvl="0"/>
            <a:r>
              <a:rPr lang="en-US" sz="2400" dirty="0" smtClean="0"/>
              <a:t>Reference </a:t>
            </a:r>
            <a:r>
              <a:rPr lang="en-US" sz="2400" dirty="0"/>
              <a:t>Start Date (</a:t>
            </a:r>
            <a:r>
              <a:rPr lang="en-US" sz="2400" dirty="0">
                <a:solidFill>
                  <a:srgbClr val="E2231A"/>
                </a:solidFill>
              </a:rPr>
              <a:t>RFSTDTC</a:t>
            </a:r>
            <a:r>
              <a:rPr lang="en-US" sz="2400" dirty="0"/>
              <a:t>) and Reference End Date (</a:t>
            </a:r>
            <a:r>
              <a:rPr lang="en-US" sz="2400" dirty="0">
                <a:solidFill>
                  <a:srgbClr val="E2231A"/>
                </a:solidFill>
              </a:rPr>
              <a:t>RFENDTC</a:t>
            </a:r>
            <a:r>
              <a:rPr lang="en-US" sz="2400" dirty="0"/>
              <a:t>), if populated, will require a date/time often from another </a:t>
            </a:r>
            <a:r>
              <a:rPr lang="en-US" sz="2400" dirty="0" smtClean="0"/>
              <a:t>CRF</a:t>
            </a:r>
          </a:p>
          <a:p>
            <a:pPr lvl="1"/>
            <a:r>
              <a:rPr lang="en-US" sz="2000" dirty="0" smtClean="0"/>
              <a:t>Others: Date </a:t>
            </a:r>
            <a:r>
              <a:rPr lang="en-US" sz="2000" dirty="0"/>
              <a:t>of first dose, date of last dose, date ended trial, etc</a:t>
            </a:r>
            <a:r>
              <a:rPr lang="en-US" sz="2000" dirty="0" smtClean="0"/>
              <a:t>. some variables are defined </a:t>
            </a:r>
            <a:r>
              <a:rPr lang="en-US" sz="2000" dirty="0"/>
              <a:t>by the </a:t>
            </a:r>
            <a:r>
              <a:rPr lang="en-US" sz="2000" dirty="0" smtClean="0"/>
              <a:t>sponsor: RFSTDTC, RFENDTC</a:t>
            </a:r>
            <a:endParaRPr lang="en-US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77149-9EEC-F946-A4DC-2C4382C03DF0}" type="datetime1">
              <a:rPr lang="en-US" smtClean="0"/>
              <a:t>9/7/2016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86786F"/>
                </a:solidFill>
                <a:latin typeface="DIN-Regular"/>
                <a:cs typeface="DIN-Regular"/>
              </a:rPr>
              <a:t>Company Confidential  ©2014 Eli Lilly and Company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333A3-4547-F444-B56E-77A7C57F984C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0606" y="1598271"/>
            <a:ext cx="1051309" cy="2362200"/>
          </a:xfrm>
          <a:prstGeom prst="rect">
            <a:avLst/>
          </a:prstGeom>
          <a:noFill/>
          <a:ln w="9525">
            <a:solidFill>
              <a:srgbClr val="E2231A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0663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Not All </a:t>
            </a:r>
            <a:r>
              <a:rPr lang="en-US" sz="3600" dirty="0" smtClean="0"/>
              <a:t>DM </a:t>
            </a:r>
            <a:r>
              <a:rPr lang="en-US" sz="3600" dirty="0"/>
              <a:t>Variables M</a:t>
            </a:r>
            <a:r>
              <a:rPr lang="en-US" sz="3600" dirty="0" smtClean="0"/>
              <a:t>ay Be </a:t>
            </a:r>
            <a:r>
              <a:rPr lang="en-US" sz="3600" dirty="0"/>
              <a:t>O</a:t>
            </a:r>
            <a:r>
              <a:rPr lang="en-US" sz="3600" dirty="0" smtClean="0"/>
              <a:t>n </a:t>
            </a:r>
            <a:r>
              <a:rPr lang="en-US" sz="3600" dirty="0"/>
              <a:t>CRF</a:t>
            </a: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9688144"/>
              </p:ext>
            </p:extLst>
          </p:nvPr>
        </p:nvGraphicFramePr>
        <p:xfrm>
          <a:off x="347663" y="1489076"/>
          <a:ext cx="8491537" cy="39047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77149-9EEC-F946-A4DC-2C4382C03DF0}" type="datetime1">
              <a:rPr lang="en-US" smtClean="0"/>
              <a:t>9/7/2016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86786F"/>
                </a:solidFill>
                <a:latin typeface="DIN-Regular"/>
                <a:cs typeface="DIN-Regular"/>
              </a:rPr>
              <a:t>Company Confidential  ©2014 Eli Lilly and Company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333A3-4547-F444-B56E-77A7C57F984C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925974" y="5590572"/>
            <a:ext cx="7571771" cy="830997"/>
          </a:xfrm>
          <a:prstGeom prst="rect">
            <a:avLst/>
          </a:prstGeom>
          <a:ln>
            <a:solidFill>
              <a:srgbClr val="E2231A"/>
            </a:solidFill>
          </a:ln>
        </p:spPr>
        <p:txBody>
          <a:bodyPr wrap="square">
            <a:spAutoFit/>
          </a:bodyPr>
          <a:lstStyle/>
          <a:p>
            <a:pPr lvl="0"/>
            <a:r>
              <a:rPr lang="en-US" sz="2400" b="1" dirty="0">
                <a:solidFill>
                  <a:srgbClr val="86786F"/>
                </a:solidFill>
              </a:rPr>
              <a:t>Consider: </a:t>
            </a:r>
            <a:r>
              <a:rPr lang="en-US" sz="2400" dirty="0">
                <a:solidFill>
                  <a:srgbClr val="86786F"/>
                </a:solidFill>
              </a:rPr>
              <a:t>Variables not on the CRF, do they have to be included in an SDTM domain if they are in the SDTM IG?</a:t>
            </a:r>
          </a:p>
        </p:txBody>
      </p:sp>
    </p:spTree>
    <p:extLst>
      <p:ext uri="{BB962C8B-B14F-4D97-AF65-F5344CB8AC3E}">
        <p14:creationId xmlns:p14="http://schemas.microsoft.com/office/powerpoint/2010/main" val="2375066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  <p:bldP spid="9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Derived DM </a:t>
            </a:r>
            <a:r>
              <a:rPr lang="en-US" dirty="0" smtClean="0"/>
              <a:t>Variables Examples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ln>
            <a:solidFill>
              <a:srgbClr val="E2231A"/>
            </a:solidFill>
          </a:ln>
        </p:spPr>
        <p:txBody>
          <a:bodyPr>
            <a:normAutofit fontScale="77500" lnSpcReduction="20000"/>
          </a:bodyPr>
          <a:lstStyle/>
          <a:p>
            <a:pPr lvl="0"/>
            <a:r>
              <a:rPr lang="en-US" dirty="0" smtClean="0"/>
              <a:t>Variable </a:t>
            </a:r>
            <a:r>
              <a:rPr lang="en-US" dirty="0" smtClean="0">
                <a:solidFill>
                  <a:srgbClr val="E2231A"/>
                </a:solidFill>
              </a:rPr>
              <a:t>AGE</a:t>
            </a:r>
            <a:r>
              <a:rPr lang="en-US" dirty="0"/>
              <a:t>:  </a:t>
            </a:r>
            <a:r>
              <a:rPr lang="en-US" dirty="0" smtClean="0"/>
              <a:t>Calculated </a:t>
            </a:r>
            <a:r>
              <a:rPr lang="en-US" dirty="0"/>
              <a:t>based on SAP or per client </a:t>
            </a:r>
          </a:p>
          <a:p>
            <a:pPr marL="0" lvl="0" indent="0">
              <a:buNone/>
            </a:pPr>
            <a:r>
              <a:rPr lang="en-US" dirty="0"/>
              <a:t>    specified </a:t>
            </a:r>
            <a:r>
              <a:rPr lang="en-US" dirty="0" smtClean="0"/>
              <a:t>metadata</a:t>
            </a:r>
          </a:p>
          <a:p>
            <a:pPr lvl="1"/>
            <a:r>
              <a:rPr lang="en-US" dirty="0"/>
              <a:t>Date of Informed Consent </a:t>
            </a:r>
            <a:r>
              <a:rPr lang="en-US" dirty="0" smtClean="0"/>
              <a:t>-Birth Date</a:t>
            </a:r>
          </a:p>
          <a:p>
            <a:pPr marL="0" lvl="0" indent="0">
              <a:buNone/>
            </a:pPr>
            <a:endParaRPr lang="en-US" dirty="0"/>
          </a:p>
          <a:p>
            <a:r>
              <a:rPr lang="en-US" dirty="0"/>
              <a:t>Study Day of </a:t>
            </a:r>
            <a:r>
              <a:rPr lang="en-US" dirty="0" smtClean="0"/>
              <a:t>Collection, </a:t>
            </a:r>
            <a:r>
              <a:rPr lang="en-US" dirty="0" smtClean="0">
                <a:solidFill>
                  <a:srgbClr val="E2231A"/>
                </a:solidFill>
              </a:rPr>
              <a:t>DMDY</a:t>
            </a:r>
            <a:r>
              <a:rPr lang="en-US" dirty="0" smtClean="0"/>
              <a:t>: </a:t>
            </a:r>
            <a:r>
              <a:rPr lang="en-US" dirty="0"/>
              <a:t>Calculated based on SAP or per client specified </a:t>
            </a:r>
            <a:r>
              <a:rPr lang="en-US" dirty="0" smtClean="0"/>
              <a:t>metadata</a:t>
            </a:r>
          </a:p>
          <a:p>
            <a:pPr lvl="1"/>
            <a:r>
              <a:rPr lang="en-US" dirty="0" smtClean="0"/>
              <a:t>Date </a:t>
            </a:r>
            <a:r>
              <a:rPr lang="en-US" dirty="0"/>
              <a:t>of Collection – </a:t>
            </a:r>
            <a:r>
              <a:rPr lang="en-US" dirty="0" smtClean="0"/>
              <a:t>Reference Start Date + </a:t>
            </a:r>
            <a:r>
              <a:rPr lang="en-US" dirty="0"/>
              <a:t>1</a:t>
            </a:r>
          </a:p>
          <a:p>
            <a:pPr marL="0" indent="0">
              <a:buNone/>
            </a:pPr>
            <a:endParaRPr lang="en-US" dirty="0"/>
          </a:p>
          <a:p>
            <a:pPr lvl="0"/>
            <a:r>
              <a:rPr lang="en-US" dirty="0" smtClean="0"/>
              <a:t>Subject </a:t>
            </a:r>
            <a:r>
              <a:rPr lang="en-US" dirty="0"/>
              <a:t>Death </a:t>
            </a:r>
            <a:r>
              <a:rPr lang="en-US" dirty="0" smtClean="0"/>
              <a:t>Flag,</a:t>
            </a:r>
            <a:r>
              <a:rPr lang="en-US" dirty="0" smtClean="0">
                <a:solidFill>
                  <a:srgbClr val="E2231A"/>
                </a:solidFill>
              </a:rPr>
              <a:t> DTHFL</a:t>
            </a:r>
            <a:r>
              <a:rPr lang="en-US" dirty="0" smtClean="0"/>
              <a:t>: </a:t>
            </a:r>
            <a:r>
              <a:rPr lang="en-US" dirty="0"/>
              <a:t>Determined based on SAP or per client specified </a:t>
            </a:r>
            <a:r>
              <a:rPr lang="en-US" dirty="0" smtClean="0"/>
              <a:t>metadata</a:t>
            </a:r>
          </a:p>
          <a:p>
            <a:pPr lvl="1"/>
            <a:r>
              <a:rPr lang="en-US" dirty="0" smtClean="0"/>
              <a:t>Set </a:t>
            </a:r>
            <a:r>
              <a:rPr lang="en-US" dirty="0"/>
              <a:t>DTHFL=“Y” if death date is present.  Otherwise, set DTHFL</a:t>
            </a:r>
            <a:r>
              <a:rPr lang="en-US" dirty="0" smtClean="0"/>
              <a:t>=“ ”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77149-9EEC-F946-A4DC-2C4382C03DF0}" type="datetime1">
              <a:rPr lang="en-US" smtClean="0"/>
              <a:t>9/7/2016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86786F"/>
                </a:solidFill>
                <a:latin typeface="DIN-Regular"/>
                <a:cs typeface="DIN-Regular"/>
              </a:rPr>
              <a:t>Company Confidential  ©2014 Eli Lilly and Company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333A3-4547-F444-B56E-77A7C57F984C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2425" y="1867383"/>
            <a:ext cx="866881" cy="1085160"/>
          </a:xfrm>
          <a:prstGeom prst="rect">
            <a:avLst/>
          </a:prstGeom>
          <a:noFill/>
          <a:ln w="9525">
            <a:solidFill>
              <a:srgbClr val="E2231A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5600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Comments (CO)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ln>
            <a:solidFill>
              <a:srgbClr val="E2231A"/>
            </a:solidFill>
          </a:ln>
        </p:spPr>
        <p:txBody>
          <a:bodyPr>
            <a:normAutofit/>
          </a:bodyPr>
          <a:lstStyle/>
          <a:p>
            <a:pPr lvl="0"/>
            <a:r>
              <a:rPr lang="en-US" sz="2800" dirty="0"/>
              <a:t>Comments may be collected on a single </a:t>
            </a:r>
            <a:r>
              <a:rPr lang="en-US" sz="2800" dirty="0" smtClean="0"/>
              <a:t>CRF </a:t>
            </a:r>
            <a:r>
              <a:rPr lang="en-US" sz="2800" dirty="0"/>
              <a:t>page or on multiple CRF </a:t>
            </a:r>
            <a:r>
              <a:rPr lang="en-US" sz="2800" dirty="0" smtClean="0"/>
              <a:t>pages</a:t>
            </a:r>
          </a:p>
          <a:p>
            <a:pPr marL="0" lvl="0" indent="0">
              <a:buNone/>
            </a:pPr>
            <a:endParaRPr lang="en-US" sz="1400" dirty="0" smtClean="0"/>
          </a:p>
          <a:p>
            <a:pPr lvl="0"/>
            <a:r>
              <a:rPr lang="en-US" sz="2800" dirty="0" smtClean="0"/>
              <a:t>How does a reviewer know the</a:t>
            </a:r>
          </a:p>
          <a:p>
            <a:pPr marL="0" lvl="0" indent="0">
              <a:buNone/>
            </a:pPr>
            <a:r>
              <a:rPr lang="en-US" sz="2800" dirty="0"/>
              <a:t> </a:t>
            </a:r>
            <a:r>
              <a:rPr lang="en-US" sz="2800" dirty="0" smtClean="0"/>
              <a:t>  source of the comments?</a:t>
            </a:r>
            <a:endParaRPr lang="en-US" sz="2800" dirty="0"/>
          </a:p>
          <a:p>
            <a:pPr lvl="0"/>
            <a:endParaRPr lang="en-US" sz="2800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77149-9EEC-F946-A4DC-2C4382C03DF0}" type="datetime1">
              <a:rPr lang="en-US" smtClean="0"/>
              <a:t>9/7/2016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86786F"/>
                </a:solidFill>
                <a:latin typeface="DIN-Regular"/>
                <a:cs typeface="DIN-Regular"/>
              </a:rPr>
              <a:t>Company Confidential  ©2014 Eli Lilly and Company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333A3-4547-F444-B56E-77A7C57F984C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9439" y="2384002"/>
            <a:ext cx="2052448" cy="14233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91321534"/>
              </p:ext>
            </p:extLst>
          </p:nvPr>
        </p:nvGraphicFramePr>
        <p:xfrm>
          <a:off x="347471" y="4077362"/>
          <a:ext cx="8421968" cy="12509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3" name="Worksheet" r:id="rId5" imgW="6476897" imgH="962012" progId="Excel.Sheet.12">
                  <p:embed/>
                </p:oleObj>
              </mc:Choice>
              <mc:Fallback>
                <p:oleObj name="Worksheet" r:id="rId5" imgW="6476897" imgH="962012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47471" y="4077362"/>
                        <a:ext cx="8421968" cy="12509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71237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Subject Elements (SE)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7471" y="1488533"/>
            <a:ext cx="8491835" cy="3671296"/>
          </a:xfrm>
          <a:ln>
            <a:solidFill>
              <a:srgbClr val="E2231A"/>
            </a:solidFill>
          </a:ln>
        </p:spPr>
        <p:txBody>
          <a:bodyPr>
            <a:normAutofit lnSpcReduction="10000"/>
          </a:bodyPr>
          <a:lstStyle/>
          <a:p>
            <a:pPr lvl="0"/>
            <a:r>
              <a:rPr lang="en-US" sz="2600" dirty="0"/>
              <a:t>To understand </a:t>
            </a:r>
            <a:r>
              <a:rPr lang="en-US" sz="2600" dirty="0" smtClean="0"/>
              <a:t>SE domain</a:t>
            </a:r>
            <a:r>
              <a:rPr lang="en-US" sz="2600" dirty="0"/>
              <a:t>, a general knowledge of the terms </a:t>
            </a:r>
            <a:r>
              <a:rPr lang="en-US" sz="2600" dirty="0" smtClean="0">
                <a:solidFill>
                  <a:srgbClr val="E2231A"/>
                </a:solidFill>
              </a:rPr>
              <a:t>ELEMENT </a:t>
            </a:r>
            <a:r>
              <a:rPr lang="en-US" sz="2600" dirty="0" smtClean="0"/>
              <a:t>and </a:t>
            </a:r>
            <a:r>
              <a:rPr lang="en-US" sz="2600" dirty="0" smtClean="0">
                <a:solidFill>
                  <a:srgbClr val="E2231A"/>
                </a:solidFill>
              </a:rPr>
              <a:t>EPOCH</a:t>
            </a:r>
            <a:r>
              <a:rPr lang="en-US" sz="2600" dirty="0" smtClean="0"/>
              <a:t> is required  </a:t>
            </a:r>
            <a:endParaRPr lang="en-US" sz="2600" dirty="0"/>
          </a:p>
          <a:p>
            <a:pPr lvl="0"/>
            <a:r>
              <a:rPr lang="en-US" sz="2600" dirty="0" smtClean="0"/>
              <a:t>There are “Trial </a:t>
            </a:r>
            <a:r>
              <a:rPr lang="en-US" sz="2600" dirty="0"/>
              <a:t>Elements” and there are “Subject Elements”</a:t>
            </a:r>
          </a:p>
          <a:p>
            <a:r>
              <a:rPr lang="en-US" sz="2600" dirty="0" smtClean="0">
                <a:solidFill>
                  <a:srgbClr val="E2231A"/>
                </a:solidFill>
              </a:rPr>
              <a:t>ELEMENT</a:t>
            </a:r>
            <a:r>
              <a:rPr lang="en-US" sz="2600" dirty="0" smtClean="0"/>
              <a:t> </a:t>
            </a:r>
            <a:r>
              <a:rPr lang="en-US" sz="2600" dirty="0"/>
              <a:t>is usually a description of each part of the </a:t>
            </a:r>
            <a:r>
              <a:rPr lang="en-US" sz="2600" dirty="0" smtClean="0"/>
              <a:t>trial.  </a:t>
            </a:r>
            <a:r>
              <a:rPr lang="en-US" sz="2600" dirty="0"/>
              <a:t>All of the Elements taken together cover the entire trial with </a:t>
            </a:r>
            <a:r>
              <a:rPr lang="en-US" sz="2600" b="1" dirty="0"/>
              <a:t>no gaps </a:t>
            </a:r>
            <a:r>
              <a:rPr lang="en-US" sz="2600" dirty="0"/>
              <a:t>between </a:t>
            </a:r>
            <a:r>
              <a:rPr lang="en-US" sz="2600" dirty="0" smtClean="0"/>
              <a:t>Elements</a:t>
            </a:r>
            <a:endParaRPr lang="en-US" sz="2600" dirty="0"/>
          </a:p>
          <a:p>
            <a:r>
              <a:rPr lang="en-US" sz="2600" b="1" dirty="0"/>
              <a:t>Note: </a:t>
            </a:r>
            <a:r>
              <a:rPr lang="en-US" sz="2600" dirty="0" smtClean="0"/>
              <a:t>In </a:t>
            </a:r>
            <a:r>
              <a:rPr lang="en-US" sz="2600" dirty="0"/>
              <a:t>this example, </a:t>
            </a:r>
            <a:r>
              <a:rPr lang="en-US" sz="2600" dirty="0" smtClean="0"/>
              <a:t>subject </a:t>
            </a:r>
            <a:r>
              <a:rPr lang="en-US" sz="2600" dirty="0"/>
              <a:t>took Drug A before Drug </a:t>
            </a:r>
            <a:r>
              <a:rPr lang="en-US" sz="2600" dirty="0" smtClean="0"/>
              <a:t>B</a:t>
            </a:r>
            <a:endParaRPr lang="en-US" sz="2600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77149-9EEC-F946-A4DC-2C4382C03DF0}" type="datetime1">
              <a:rPr lang="en-US" smtClean="0"/>
              <a:t>9/7/2016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86786F"/>
                </a:solidFill>
                <a:latin typeface="DIN-Regular"/>
                <a:cs typeface="DIN-Regular"/>
              </a:rPr>
              <a:t>Company Confidential  ©2014 Eli Lilly and Company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333A3-4547-F444-B56E-77A7C57F984C}" type="slidenum">
              <a:rPr lang="en-US" smtClean="0"/>
              <a:pPr/>
              <a:t>34</a:t>
            </a:fld>
            <a:endParaRPr lang="en-US" dirty="0"/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4063601276"/>
              </p:ext>
            </p:extLst>
          </p:nvPr>
        </p:nvGraphicFramePr>
        <p:xfrm>
          <a:off x="152400" y="5181924"/>
          <a:ext cx="8839200" cy="1371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791617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  <p:bldGraphic spid="7" grpId="0">
        <p:bldAsOne/>
      </p:bldGraphic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Subject Elements (SE) Epoch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7471" y="1488532"/>
            <a:ext cx="8491835" cy="3074137"/>
          </a:xfrm>
          <a:ln>
            <a:solidFill>
              <a:srgbClr val="E2231A"/>
            </a:solidFill>
          </a:ln>
        </p:spPr>
        <p:txBody>
          <a:bodyPr>
            <a:normAutofit/>
          </a:bodyPr>
          <a:lstStyle/>
          <a:p>
            <a:r>
              <a:rPr lang="en-US" sz="2400" dirty="0" smtClean="0">
                <a:solidFill>
                  <a:srgbClr val="E2231A"/>
                </a:solidFill>
              </a:rPr>
              <a:t>ARM:  </a:t>
            </a:r>
            <a:r>
              <a:rPr lang="en-US" sz="2400" dirty="0"/>
              <a:t>Planned treatment </a:t>
            </a:r>
            <a:r>
              <a:rPr lang="en-US" sz="2400" dirty="0" smtClean="0"/>
              <a:t>(e.g., Treatment, Drug A, etc.)</a:t>
            </a:r>
          </a:p>
          <a:p>
            <a:r>
              <a:rPr lang="en-US" sz="2400" dirty="0" smtClean="0">
                <a:solidFill>
                  <a:srgbClr val="E2231A"/>
                </a:solidFill>
              </a:rPr>
              <a:t>EPOCH:  </a:t>
            </a:r>
            <a:r>
              <a:rPr lang="en-US" sz="2400" dirty="0" smtClean="0"/>
              <a:t>An </a:t>
            </a:r>
            <a:r>
              <a:rPr lang="en-US" sz="2400" dirty="0"/>
              <a:t>interval of time associated with a study </a:t>
            </a:r>
            <a:r>
              <a:rPr lang="en-US" sz="2400" dirty="0" smtClean="0"/>
              <a:t>purpose</a:t>
            </a:r>
          </a:p>
          <a:p>
            <a:pPr lvl="1"/>
            <a:r>
              <a:rPr lang="en-US" sz="2000" dirty="0" smtClean="0"/>
              <a:t>Screening</a:t>
            </a:r>
          </a:p>
          <a:p>
            <a:pPr lvl="1"/>
            <a:r>
              <a:rPr lang="en-US" sz="2000" dirty="0" smtClean="0"/>
              <a:t>Randomization</a:t>
            </a:r>
          </a:p>
          <a:p>
            <a:pPr lvl="1"/>
            <a:r>
              <a:rPr lang="en-US" sz="2000" dirty="0" smtClean="0"/>
              <a:t>Treatment</a:t>
            </a:r>
          </a:p>
          <a:p>
            <a:pPr lvl="1"/>
            <a:r>
              <a:rPr lang="en-US" sz="2000" dirty="0"/>
              <a:t>F</a:t>
            </a:r>
            <a:r>
              <a:rPr lang="en-US" sz="2000" dirty="0" smtClean="0"/>
              <a:t>ollow-up</a:t>
            </a:r>
            <a:endParaRPr lang="en-US" sz="2400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77149-9EEC-F946-A4DC-2C4382C03DF0}" type="datetime1">
              <a:rPr lang="en-US" smtClean="0"/>
              <a:t>9/7/2016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86786F"/>
                </a:solidFill>
                <a:latin typeface="DIN-Regular"/>
                <a:cs typeface="DIN-Regular"/>
              </a:rPr>
              <a:t>Company Confidential  ©2014 Eli Lilly and Company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333A3-4547-F444-B56E-77A7C57F984C}" type="slidenum">
              <a:rPr lang="en-US" smtClean="0"/>
              <a:pPr/>
              <a:t>35</a:t>
            </a:fld>
            <a:endParaRPr lang="en-US" dirty="0"/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1655564172"/>
              </p:ext>
            </p:extLst>
          </p:nvPr>
        </p:nvGraphicFramePr>
        <p:xfrm>
          <a:off x="152400" y="4833257"/>
          <a:ext cx="8839200" cy="1371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9" name="Straight Connector 8"/>
          <p:cNvCxnSpPr/>
          <p:nvPr/>
        </p:nvCxnSpPr>
        <p:spPr>
          <a:xfrm>
            <a:off x="1614196" y="4693297"/>
            <a:ext cx="9330" cy="1511559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3502089" y="4693298"/>
            <a:ext cx="9330" cy="1511559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7256106" y="4764833"/>
            <a:ext cx="9330" cy="1511559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4866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  <p:bldGraphic spid="7" grpId="0">
        <p:bldAsOne/>
      </p:bldGraphic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+mj-lt"/>
              </a:rPr>
              <a:t>Subject Elements (SE) Epochs</a:t>
            </a:r>
            <a:endParaRPr lang="en-US" dirty="0">
              <a:latin typeface="+mj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6612" y="1600200"/>
            <a:ext cx="8229600" cy="4297363"/>
          </a:xfrm>
        </p:spPr>
        <p:txBody>
          <a:bodyPr>
            <a:normAutofit fontScale="85000" lnSpcReduction="20000"/>
          </a:bodyPr>
          <a:lstStyle/>
          <a:p>
            <a:pPr lvl="0"/>
            <a:r>
              <a:rPr lang="en-US" sz="2400" dirty="0" smtClean="0">
                <a:solidFill>
                  <a:srgbClr val="E2231A"/>
                </a:solidFill>
              </a:rPr>
              <a:t>ELEMENT</a:t>
            </a:r>
            <a:r>
              <a:rPr lang="en-US" sz="2400" dirty="0" smtClean="0"/>
              <a:t> &amp; </a:t>
            </a:r>
            <a:r>
              <a:rPr lang="en-US" sz="2400" dirty="0" smtClean="0">
                <a:solidFill>
                  <a:srgbClr val="E2231A"/>
                </a:solidFill>
              </a:rPr>
              <a:t>EPOCH</a:t>
            </a:r>
            <a:r>
              <a:rPr lang="en-US" sz="2400" dirty="0" smtClean="0"/>
              <a:t> example in a cross-over study (all subjects take Drug A and Drug B but not in the same order)</a:t>
            </a:r>
          </a:p>
          <a:p>
            <a:pPr lvl="0"/>
            <a:r>
              <a:rPr lang="en-US" sz="2400" dirty="0" smtClean="0">
                <a:solidFill>
                  <a:srgbClr val="E2231A"/>
                </a:solidFill>
              </a:rPr>
              <a:t>ELEMENT</a:t>
            </a:r>
            <a:r>
              <a:rPr lang="en-US" sz="2400" dirty="0" smtClean="0"/>
              <a:t> within an </a:t>
            </a:r>
            <a:r>
              <a:rPr lang="en-US" sz="2400" dirty="0" smtClean="0">
                <a:solidFill>
                  <a:srgbClr val="E2231A"/>
                </a:solidFill>
              </a:rPr>
              <a:t>EPOCH</a:t>
            </a:r>
            <a:r>
              <a:rPr lang="en-US" sz="2400" dirty="0" smtClean="0"/>
              <a:t> can differ by subject </a:t>
            </a:r>
          </a:p>
          <a:p>
            <a:pPr lvl="0"/>
            <a:endParaRPr lang="en-US" sz="900" dirty="0" smtClean="0"/>
          </a:p>
          <a:p>
            <a:pPr marL="0" lvl="0" indent="0">
              <a:buNone/>
            </a:pPr>
            <a:r>
              <a:rPr lang="en-US" sz="2400" u="sng" dirty="0" smtClean="0"/>
              <a:t>Subject #1</a:t>
            </a:r>
          </a:p>
          <a:p>
            <a:pPr marL="0" lvl="0" indent="0">
              <a:buNone/>
            </a:pPr>
            <a:endParaRPr lang="en-US" sz="2400" u="sng" dirty="0"/>
          </a:p>
          <a:p>
            <a:pPr marL="0" lvl="0" indent="0">
              <a:buNone/>
            </a:pPr>
            <a:endParaRPr lang="en-US" sz="2400" u="sng" dirty="0" smtClean="0"/>
          </a:p>
          <a:p>
            <a:pPr marL="0" lvl="0" indent="0">
              <a:buNone/>
            </a:pPr>
            <a:endParaRPr lang="en-US" sz="2400" u="sng" dirty="0" smtClean="0"/>
          </a:p>
          <a:p>
            <a:pPr marL="0" indent="0">
              <a:buNone/>
            </a:pPr>
            <a:r>
              <a:rPr lang="en-US" sz="2400" u="sng" dirty="0"/>
              <a:t>Subject </a:t>
            </a:r>
            <a:r>
              <a:rPr lang="en-US" sz="2400" u="sng" dirty="0" smtClean="0"/>
              <a:t>#2</a:t>
            </a:r>
            <a:endParaRPr lang="en-US" sz="2400" dirty="0"/>
          </a:p>
          <a:p>
            <a:pPr lvl="0"/>
            <a:endParaRPr lang="en-US" sz="2400" dirty="0" smtClean="0"/>
          </a:p>
          <a:p>
            <a:pPr lvl="0"/>
            <a:endParaRPr lang="en-US" sz="2400" dirty="0"/>
          </a:p>
          <a:p>
            <a:pPr lvl="0"/>
            <a:endParaRPr lang="en-US" sz="2400" dirty="0" smtClean="0"/>
          </a:p>
          <a:p>
            <a:pPr lvl="0"/>
            <a:endParaRPr lang="en-US" sz="2400" dirty="0" smtClean="0"/>
          </a:p>
          <a:p>
            <a:pPr lvl="0"/>
            <a:r>
              <a:rPr lang="en-US" sz="2400" dirty="0" smtClean="0"/>
              <a:t>EPOCH</a:t>
            </a:r>
            <a:endParaRPr lang="en-US" sz="2400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302570187"/>
              </p:ext>
            </p:extLst>
          </p:nvPr>
        </p:nvGraphicFramePr>
        <p:xfrm>
          <a:off x="152400" y="5334000"/>
          <a:ext cx="8839200" cy="1371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1850176036"/>
              </p:ext>
            </p:extLst>
          </p:nvPr>
        </p:nvGraphicFramePr>
        <p:xfrm>
          <a:off x="152400" y="3889310"/>
          <a:ext cx="8839200" cy="1371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1672627828"/>
              </p:ext>
            </p:extLst>
          </p:nvPr>
        </p:nvGraphicFramePr>
        <p:xfrm>
          <a:off x="152400" y="2654559"/>
          <a:ext cx="8839200" cy="1371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cxnSp>
        <p:nvCxnSpPr>
          <p:cNvPr id="10" name="Straight Arrow Connector 9"/>
          <p:cNvCxnSpPr/>
          <p:nvPr/>
        </p:nvCxnSpPr>
        <p:spPr>
          <a:xfrm>
            <a:off x="4585996" y="3442995"/>
            <a:ext cx="1828800" cy="1035698"/>
          </a:xfrm>
          <a:prstGeom prst="straightConnector1">
            <a:avLst/>
          </a:prstGeom>
          <a:ln w="19050">
            <a:solidFill>
              <a:srgbClr val="00B0F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4502020" y="3442995"/>
            <a:ext cx="1912776" cy="1035698"/>
          </a:xfrm>
          <a:prstGeom prst="straightConnector1">
            <a:avLst/>
          </a:prstGeom>
          <a:ln w="19050">
            <a:solidFill>
              <a:srgbClr val="00B0F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9699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  <p:bldGraphic spid="5" grpId="0">
        <p:bldAsOne/>
      </p:bldGraphic>
      <p:bldGraphic spid="6" grpId="0">
        <p:bldAsOne/>
      </p:bldGraphic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SE Domain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7471" y="1488532"/>
            <a:ext cx="8491835" cy="1895936"/>
          </a:xfrm>
          <a:ln>
            <a:solidFill>
              <a:srgbClr val="E2231A"/>
            </a:solidFill>
          </a:ln>
        </p:spPr>
        <p:txBody>
          <a:bodyPr>
            <a:normAutofit fontScale="92500" lnSpcReduction="10000"/>
          </a:bodyPr>
          <a:lstStyle/>
          <a:p>
            <a:pPr lvl="0"/>
            <a:r>
              <a:rPr lang="en-US" sz="2400" dirty="0"/>
              <a:t>Element </a:t>
            </a:r>
            <a:r>
              <a:rPr lang="en-US" sz="2400" dirty="0" smtClean="0"/>
              <a:t>Code, </a:t>
            </a:r>
            <a:r>
              <a:rPr lang="en-US" sz="2400" dirty="0" smtClean="0">
                <a:solidFill>
                  <a:srgbClr val="E2231A"/>
                </a:solidFill>
              </a:rPr>
              <a:t>ETCD</a:t>
            </a:r>
            <a:r>
              <a:rPr lang="en-US" sz="2400" dirty="0"/>
              <a:t>,</a:t>
            </a:r>
            <a:r>
              <a:rPr lang="en-US" sz="2400" dirty="0" smtClean="0"/>
              <a:t> </a:t>
            </a:r>
            <a:r>
              <a:rPr lang="en-US" sz="2400" dirty="0"/>
              <a:t>is </a:t>
            </a:r>
            <a:r>
              <a:rPr lang="en-US" sz="2400" dirty="0" smtClean="0"/>
              <a:t>required</a:t>
            </a:r>
            <a:endParaRPr lang="en-US" sz="2400" dirty="0"/>
          </a:p>
          <a:p>
            <a:r>
              <a:rPr lang="en-US" sz="2400" dirty="0" smtClean="0"/>
              <a:t>Epoch, </a:t>
            </a:r>
            <a:r>
              <a:rPr lang="en-US" sz="2400" dirty="0" smtClean="0">
                <a:solidFill>
                  <a:srgbClr val="E2231A"/>
                </a:solidFill>
              </a:rPr>
              <a:t>EPOCH</a:t>
            </a:r>
            <a:r>
              <a:rPr lang="en-US" sz="2400" dirty="0" smtClean="0"/>
              <a:t>, </a:t>
            </a:r>
            <a:r>
              <a:rPr lang="en-US" sz="2400" dirty="0"/>
              <a:t>is </a:t>
            </a:r>
            <a:r>
              <a:rPr lang="en-US" sz="2400" dirty="0" smtClean="0"/>
              <a:t>permissible – although FDA has asked for this variable to be included for </a:t>
            </a:r>
            <a:r>
              <a:rPr lang="en-US" sz="2400" dirty="0"/>
              <a:t>clinical subject-level </a:t>
            </a:r>
            <a:r>
              <a:rPr lang="en-US" sz="2400" dirty="0" smtClean="0"/>
              <a:t>observations</a:t>
            </a:r>
            <a:endParaRPr lang="en-US" sz="2400" dirty="0"/>
          </a:p>
          <a:p>
            <a:pPr lvl="0"/>
            <a:r>
              <a:rPr lang="en-US" sz="2400" dirty="0" smtClean="0"/>
              <a:t>Planned </a:t>
            </a:r>
            <a:r>
              <a:rPr lang="en-US" sz="2400" dirty="0"/>
              <a:t>Order of Elements within </a:t>
            </a:r>
            <a:r>
              <a:rPr lang="en-US" sz="2400" dirty="0" smtClean="0"/>
              <a:t>Arm, </a:t>
            </a:r>
            <a:r>
              <a:rPr lang="en-US" sz="2400" dirty="0" smtClean="0">
                <a:solidFill>
                  <a:srgbClr val="E2231A"/>
                </a:solidFill>
              </a:rPr>
              <a:t>TAETORD, and ELEMENT </a:t>
            </a:r>
            <a:r>
              <a:rPr lang="en-US" sz="2400" dirty="0" smtClean="0"/>
              <a:t>are permissible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486975"/>
            <a:ext cx="2133600" cy="365125"/>
          </a:xfrm>
        </p:spPr>
        <p:txBody>
          <a:bodyPr/>
          <a:lstStyle/>
          <a:p>
            <a:fld id="{B6E77149-9EEC-F946-A4DC-2C4382C03DF0}" type="datetime1">
              <a:rPr lang="en-US" smtClean="0"/>
              <a:t>9/7/2016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486975"/>
            <a:ext cx="2895600" cy="365125"/>
          </a:xfrm>
        </p:spPr>
        <p:txBody>
          <a:bodyPr/>
          <a:lstStyle/>
          <a:p>
            <a:r>
              <a:rPr lang="en-US" dirty="0" smtClean="0">
                <a:solidFill>
                  <a:srgbClr val="86786F"/>
                </a:solidFill>
                <a:latin typeface="DIN-Regular"/>
                <a:cs typeface="DIN-Regular"/>
              </a:rPr>
              <a:t>Company Confidential  ©2014 Eli Lilly and Company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486975"/>
            <a:ext cx="2133600" cy="365125"/>
          </a:xfrm>
        </p:spPr>
        <p:txBody>
          <a:bodyPr/>
          <a:lstStyle/>
          <a:p>
            <a:fld id="{433333A3-4547-F444-B56E-77A7C57F984C}" type="slidenum">
              <a:rPr lang="en-US" smtClean="0"/>
              <a:pPr/>
              <a:t>37</a:t>
            </a:fld>
            <a:endParaRPr lang="en-US" dirty="0"/>
          </a:p>
        </p:txBody>
      </p:sp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69651108"/>
              </p:ext>
            </p:extLst>
          </p:nvPr>
        </p:nvGraphicFramePr>
        <p:xfrm>
          <a:off x="387456" y="3530765"/>
          <a:ext cx="8451850" cy="2973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5" name="Worksheet" r:id="rId4" imgW="7410417" imgH="2876682" progId="Excel.Sheet.12">
                  <p:embed/>
                </p:oleObj>
              </mc:Choice>
              <mc:Fallback>
                <p:oleObj name="Worksheet" r:id="rId4" imgW="7410417" imgH="2876682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87456" y="3530765"/>
                        <a:ext cx="8451850" cy="2973388"/>
                      </a:xfrm>
                      <a:prstGeom prst="rect">
                        <a:avLst/>
                      </a:prstGeom>
                      <a:ln>
                        <a:solidFill>
                          <a:srgbClr val="E2231A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91794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Subject Visits (SV)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7471" y="1488532"/>
            <a:ext cx="8491835" cy="2290366"/>
          </a:xfrm>
          <a:ln>
            <a:solidFill>
              <a:srgbClr val="E2231A"/>
            </a:solidFill>
          </a:ln>
        </p:spPr>
        <p:txBody>
          <a:bodyPr>
            <a:normAutofit/>
          </a:bodyPr>
          <a:lstStyle/>
          <a:p>
            <a:r>
              <a:rPr lang="en-US" sz="2400" dirty="0" smtClean="0">
                <a:solidFill>
                  <a:srgbClr val="E2231A"/>
                </a:solidFill>
              </a:rPr>
              <a:t>VISIT:  </a:t>
            </a:r>
            <a:r>
              <a:rPr lang="en-US" sz="2400" dirty="0"/>
              <a:t>The planned </a:t>
            </a:r>
            <a:r>
              <a:rPr lang="en-US" sz="2400" dirty="0" smtClean="0"/>
              <a:t>and unplanned VISITS </a:t>
            </a:r>
            <a:r>
              <a:rPr lang="en-US" sz="2400" dirty="0"/>
              <a:t>in the </a:t>
            </a:r>
            <a:r>
              <a:rPr lang="en-US" sz="2400" dirty="0" smtClean="0"/>
              <a:t>trial by subject including </a:t>
            </a:r>
            <a:r>
              <a:rPr lang="en-US" sz="2400" dirty="0"/>
              <a:t>number of visits and order of </a:t>
            </a:r>
            <a:r>
              <a:rPr lang="en-US" sz="2400" dirty="0" smtClean="0"/>
              <a:t>visits</a:t>
            </a:r>
          </a:p>
          <a:p>
            <a:r>
              <a:rPr lang="en-US" sz="2400" dirty="0" smtClean="0"/>
              <a:t>IMPORTANT:  Trial Visit Domain (TV) only contains </a:t>
            </a:r>
            <a:r>
              <a:rPr lang="en-US" sz="2400" dirty="0" smtClean="0">
                <a:solidFill>
                  <a:srgbClr val="E2231A"/>
                </a:solidFill>
              </a:rPr>
              <a:t>planned</a:t>
            </a:r>
            <a:r>
              <a:rPr lang="en-US" sz="2400" dirty="0" smtClean="0"/>
              <a:t> visits (this is different from SV)</a:t>
            </a:r>
            <a:endParaRPr lang="en-US" sz="2400" dirty="0"/>
          </a:p>
          <a:p>
            <a:r>
              <a:rPr lang="en-US" sz="2400" b="1" dirty="0"/>
              <a:t>There is no DAY 0!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77149-9EEC-F946-A4DC-2C4382C03DF0}" type="datetime1">
              <a:rPr lang="en-US" smtClean="0"/>
              <a:t>9/7/2016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86786F"/>
                </a:solidFill>
                <a:latin typeface="DIN-Regular"/>
                <a:cs typeface="DIN-Regular"/>
              </a:rPr>
              <a:t>Company Confidential  ©2014 Eli Lilly and Company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333A3-4547-F444-B56E-77A7C57F984C}" type="slidenum">
              <a:rPr lang="en-US" smtClean="0"/>
              <a:pPr/>
              <a:t>38</a:t>
            </a:fld>
            <a:endParaRPr lang="en-US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7746" y="2861542"/>
            <a:ext cx="1351772" cy="71122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7534492"/>
              </p:ext>
            </p:extLst>
          </p:nvPr>
        </p:nvGraphicFramePr>
        <p:xfrm>
          <a:off x="1752599" y="4161790"/>
          <a:ext cx="5715001" cy="2194560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1232647"/>
                <a:gridCol w="1232647"/>
                <a:gridCol w="1837674"/>
                <a:gridCol w="1412033"/>
              </a:tblGrid>
              <a:tr h="3200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USUBJID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VISITNUM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VISIT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VISITDY</a:t>
                      </a:r>
                      <a:endParaRPr lang="en-US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SCREEN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-7</a:t>
                      </a:r>
                      <a:endParaRPr lang="en-US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101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DAY 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101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WEEK</a:t>
                      </a:r>
                      <a:r>
                        <a:rPr lang="en-US" baseline="0" dirty="0" smtClean="0"/>
                        <a:t> 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101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3.01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FOLLOW-UP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3659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Lilly Module </a:t>
            </a:r>
            <a:r>
              <a:rPr lang="en-US" dirty="0"/>
              <a:t>4</a:t>
            </a:r>
            <a:r>
              <a:rPr lang="en-US" dirty="0" smtClean="0"/>
              <a:t> </a:t>
            </a:r>
            <a:r>
              <a:rPr lang="en-US" dirty="0"/>
              <a:t>Exercise </a:t>
            </a:r>
            <a:r>
              <a:rPr lang="en-US" dirty="0" smtClean="0"/>
              <a:t>#2</a:t>
            </a:r>
            <a:br>
              <a:rPr lang="en-US" dirty="0" smtClean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2131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47471" y="1488532"/>
            <a:ext cx="8491835" cy="4784677"/>
          </a:xfrm>
          <a:ln>
            <a:solidFill>
              <a:srgbClr val="E2231A"/>
            </a:solidFill>
          </a:ln>
        </p:spPr>
        <p:txBody>
          <a:bodyPr>
            <a:noAutofit/>
          </a:bodyPr>
          <a:lstStyle/>
          <a:p>
            <a:r>
              <a:rPr lang="en-US" sz="2800" dirty="0" smtClean="0"/>
              <a:t>Encourage participation to enhance learning in this hands-on workshop</a:t>
            </a:r>
          </a:p>
          <a:p>
            <a:r>
              <a:rPr lang="en-US" sz="2800" dirty="0"/>
              <a:t>Provide an overview of Special Purpose </a:t>
            </a:r>
            <a:r>
              <a:rPr lang="en-US" sz="2800" dirty="0" smtClean="0"/>
              <a:t>Domains</a:t>
            </a:r>
          </a:p>
          <a:p>
            <a:r>
              <a:rPr lang="en-US" sz="2800" dirty="0" smtClean="0"/>
              <a:t>Provide an introduction to Controlled Terminology to enable participants to complete exercises</a:t>
            </a:r>
          </a:p>
          <a:p>
            <a:r>
              <a:rPr lang="en-US" sz="2800" dirty="0" smtClean="0"/>
              <a:t>Participants will be able to provide CT for Special Purpose variables based on Lilly’s Global Library</a:t>
            </a:r>
          </a:p>
          <a:p>
            <a:r>
              <a:rPr lang="en-US" sz="2800" dirty="0" smtClean="0"/>
              <a:t>Participants will be able to create a DM domain based on raw data and DM Standards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9E3813-FB93-2A44-AC08-324D96C9FA92}" type="datetime1">
              <a:rPr lang="en-US" smtClean="0"/>
              <a:t>9/7/2016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86786F"/>
                </a:solidFill>
                <a:latin typeface="DIN-Regular"/>
                <a:cs typeface="DIN-Regular"/>
              </a:rPr>
              <a:t>Company Confidential  ©2014 Eli Lilly and Company 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333A3-4547-F444-B56E-77A7C57F984C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621614" y="655842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9789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Lilly Mod 4 Exercise #2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7471" y="1488532"/>
            <a:ext cx="8491835" cy="4694553"/>
          </a:xfrm>
          <a:ln>
            <a:solidFill>
              <a:srgbClr val="E2231A"/>
            </a:solidFill>
          </a:ln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400" u="sng" dirty="0" smtClean="0"/>
              <a:t>Resources: </a:t>
            </a:r>
          </a:p>
          <a:p>
            <a:r>
              <a:rPr lang="en-US" sz="2400" dirty="0"/>
              <a:t>Use “Lilly Mod 4 Exercise” template (Lilly Mod 4 Ex. </a:t>
            </a:r>
            <a:r>
              <a:rPr lang="en-US" sz="2400" dirty="0" smtClean="0"/>
              <a:t>2 </a:t>
            </a:r>
            <a:r>
              <a:rPr lang="en-US" sz="2400" dirty="0"/>
              <a:t>tab</a:t>
            </a:r>
            <a:r>
              <a:rPr lang="en-US" sz="2400" dirty="0" smtClean="0"/>
              <a:t>)</a:t>
            </a:r>
            <a:endParaRPr lang="en-US" sz="2400" u="sng" dirty="0"/>
          </a:p>
          <a:p>
            <a:r>
              <a:rPr lang="en-US" sz="2400" dirty="0" smtClean="0"/>
              <a:t>SDTM IG, Section 5 DM (electronic or hard </a:t>
            </a:r>
            <a:r>
              <a:rPr lang="en-US" sz="2400" dirty="0"/>
              <a:t>copy</a:t>
            </a:r>
            <a:r>
              <a:rPr lang="en-US" sz="2400" dirty="0" smtClean="0"/>
              <a:t>)</a:t>
            </a:r>
          </a:p>
          <a:p>
            <a:r>
              <a:rPr lang="en-US" sz="2400" dirty="0" smtClean="0"/>
              <a:t>Lilly DM Standard (Core_SDTM_DM_V1.xls)</a:t>
            </a:r>
          </a:p>
          <a:p>
            <a:r>
              <a:rPr lang="en-US" sz="2400" dirty="0" smtClean="0"/>
              <a:t>Global Library (</a:t>
            </a:r>
            <a:r>
              <a:rPr lang="en-US" sz="2400" dirty="0" err="1" smtClean="0"/>
              <a:t>ct_vl_global_library</a:t>
            </a:r>
            <a:r>
              <a:rPr lang="en-US" sz="2400" dirty="0" smtClean="0"/>
              <a:t>)</a:t>
            </a:r>
          </a:p>
          <a:p>
            <a:r>
              <a:rPr lang="en-US" sz="2400" dirty="0" smtClean="0"/>
              <a:t>Raw Demographics Data (CRFs.pdf)</a:t>
            </a:r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r>
              <a:rPr lang="en-US" sz="2400" u="sng" dirty="0" smtClean="0"/>
              <a:t>Exercise:</a:t>
            </a:r>
          </a:p>
          <a:p>
            <a:r>
              <a:rPr lang="en-US" sz="2400" dirty="0" smtClean="0"/>
              <a:t>Create a SDTM DM dataset based on the raw DM data provided in the CRFs</a:t>
            </a:r>
          </a:p>
          <a:p>
            <a:r>
              <a:rPr lang="en-US" sz="2400" b="1" dirty="0" smtClean="0"/>
              <a:t>BONUS</a:t>
            </a:r>
          </a:p>
          <a:p>
            <a:pPr lvl="1"/>
            <a:r>
              <a:rPr lang="en-US" sz="2200" dirty="0" smtClean="0"/>
              <a:t>Configure DM Standard based on CRF</a:t>
            </a:r>
          </a:p>
          <a:p>
            <a:pPr lvl="1"/>
            <a:r>
              <a:rPr lang="en-US" sz="2200" dirty="0" smtClean="0"/>
              <a:t>List all CT to be included in the Define.xml</a:t>
            </a:r>
          </a:p>
          <a:p>
            <a:endParaRPr lang="en-US" sz="2400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77149-9EEC-F946-A4DC-2C4382C03DF0}" type="datetime1">
              <a:rPr lang="en-US" smtClean="0"/>
              <a:t>9/7/2016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86786F"/>
                </a:solidFill>
                <a:latin typeface="DIN-Regular"/>
                <a:cs typeface="DIN-Regular"/>
              </a:rPr>
              <a:t>Company Confidential  ©2014 Eli Lilly and Company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333A3-4547-F444-B56E-77A7C57F984C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2974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 #2 Getting Started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7471" y="1480928"/>
            <a:ext cx="8491835" cy="3234507"/>
          </a:xfrm>
          <a:ln>
            <a:solidFill>
              <a:srgbClr val="E2231A"/>
            </a:solidFill>
          </a:ln>
        </p:spPr>
        <p:txBody>
          <a:bodyPr>
            <a:no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100" dirty="0" smtClean="0"/>
              <a:t>Open the Mod 4 Exercise Workbook: Mod 4 Ex. 2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n-US" sz="1900" dirty="0" smtClean="0"/>
              <a:t>All DM variables from the SDTM IG are present at the top of the sheet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100" dirty="0" smtClean="0"/>
              <a:t>Determine which variables in the exercise tab will be needed per the SDTM standard, the Lilly Standard, and the CRF pages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n-US" sz="2000" dirty="0" smtClean="0"/>
              <a:t>-Grey out those variables that are not needed.</a:t>
            </a:r>
          </a:p>
          <a:p>
            <a:pPr marL="457200" indent="-457200">
              <a:spcAft>
                <a:spcPts val="600"/>
              </a:spcAft>
              <a:buFont typeface="+mj-lt"/>
              <a:buAutoNum type="arabicPeriod"/>
            </a:pPr>
            <a:r>
              <a:rPr lang="en-US" sz="2100" dirty="0" smtClean="0"/>
              <a:t>Enter data from the CRF pages into the appropriate variables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100" dirty="0" smtClean="0"/>
              <a:t>Highlight cells where data is required per Lilly, but the CRF does not contain this data</a:t>
            </a:r>
          </a:p>
          <a:p>
            <a:pPr marL="0" indent="0">
              <a:buNone/>
            </a:pPr>
            <a:endParaRPr lang="en-US" sz="21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77149-9EEC-F946-A4DC-2C4382C03DF0}" type="datetime1">
              <a:rPr lang="en-US" smtClean="0"/>
              <a:t>9/7/2016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86786F"/>
                </a:solidFill>
                <a:latin typeface="DIN-Regular"/>
                <a:cs typeface="DIN-Regular"/>
              </a:rPr>
              <a:t>Company Confidential  ©2014 Eli Lilly and Company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333A3-4547-F444-B56E-77A7C57F984C}" type="slidenum">
              <a:rPr lang="en-US" smtClean="0"/>
              <a:pPr/>
              <a:t>41</a:t>
            </a:fld>
            <a:endParaRPr 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294" y="5124450"/>
            <a:ext cx="6619875" cy="123189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7478829" y="5665786"/>
            <a:ext cx="13604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E2231A"/>
                </a:solidFill>
              </a:rPr>
              <a:t>…</a:t>
            </a:r>
            <a:endParaRPr lang="en-US" sz="3600" dirty="0">
              <a:solidFill>
                <a:srgbClr val="E2231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1232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7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 </a:t>
            </a:r>
            <a:r>
              <a:rPr lang="en-US" dirty="0"/>
              <a:t>#2 Assumptions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ln>
            <a:solidFill>
              <a:srgbClr val="E2231A"/>
            </a:solidFill>
          </a:ln>
        </p:spPr>
        <p:txBody>
          <a:bodyPr>
            <a:normAutofit fontScale="70000" lnSpcReduction="20000"/>
          </a:bodyPr>
          <a:lstStyle/>
          <a:p>
            <a:pPr>
              <a:spcAft>
                <a:spcPts val="600"/>
              </a:spcAft>
            </a:pPr>
            <a:r>
              <a:rPr lang="en-US" dirty="0" smtClean="0"/>
              <a:t>Assume the study is still open</a:t>
            </a:r>
            <a:endParaRPr lang="en-US" dirty="0"/>
          </a:p>
          <a:p>
            <a:pPr>
              <a:spcAft>
                <a:spcPts val="600"/>
              </a:spcAft>
            </a:pPr>
            <a:r>
              <a:rPr lang="en-US" dirty="0" smtClean="0"/>
              <a:t>Assume </a:t>
            </a:r>
            <a:r>
              <a:rPr lang="en-US" dirty="0"/>
              <a:t>all sites are in the </a:t>
            </a:r>
            <a:r>
              <a:rPr lang="en-US" dirty="0" smtClean="0"/>
              <a:t>USA</a:t>
            </a:r>
            <a:endParaRPr lang="en-US" sz="1500" dirty="0"/>
          </a:p>
          <a:p>
            <a:pPr>
              <a:spcAft>
                <a:spcPts val="600"/>
              </a:spcAft>
            </a:pPr>
            <a:r>
              <a:rPr lang="en-US" dirty="0"/>
              <a:t>Assume all patients were dosed once and all subjects were dosed on </a:t>
            </a:r>
            <a:r>
              <a:rPr lang="en-US" dirty="0" smtClean="0">
                <a:solidFill>
                  <a:srgbClr val="FF0000"/>
                </a:solidFill>
              </a:rPr>
              <a:t>2013-03-15</a:t>
            </a:r>
            <a:r>
              <a:rPr lang="en-US" dirty="0" smtClean="0"/>
              <a:t>.  Use this date as your reference start and end date (RFSTDTC/RFENDTC), as well as for the reference exposure dates (RFXSTDTC/RFXENDTC).</a:t>
            </a:r>
            <a:endParaRPr lang="en-US" sz="1700" dirty="0"/>
          </a:p>
          <a:p>
            <a:pPr>
              <a:spcAft>
                <a:spcPts val="600"/>
              </a:spcAft>
            </a:pPr>
            <a:r>
              <a:rPr lang="en-US" dirty="0"/>
              <a:t>Assume all patients received the dose to which they were </a:t>
            </a:r>
            <a:r>
              <a:rPr lang="en-US" dirty="0" smtClean="0"/>
              <a:t>randomized.</a:t>
            </a:r>
            <a:endParaRPr lang="en-US" sz="1700" dirty="0" smtClean="0"/>
          </a:p>
          <a:p>
            <a:r>
              <a:rPr lang="en-US" dirty="0" smtClean="0"/>
              <a:t>Create USUBJID per Lilly standards: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en-US" dirty="0"/>
              <a:t>	</a:t>
            </a:r>
            <a:r>
              <a:rPr lang="en-US" dirty="0" smtClean="0"/>
              <a:t> </a:t>
            </a:r>
            <a:r>
              <a:rPr lang="en-US" sz="2600" dirty="0" smtClean="0"/>
              <a:t>STUDYID-SITEID-SUBJID</a:t>
            </a:r>
            <a:endParaRPr lang="en-US" sz="1700" dirty="0" smtClean="0"/>
          </a:p>
          <a:p>
            <a:pPr>
              <a:spcAft>
                <a:spcPts val="600"/>
              </a:spcAft>
            </a:pPr>
            <a:r>
              <a:rPr lang="en-US" dirty="0" smtClean="0"/>
              <a:t>ARM = DRUG X or DRUG Y.  ARMCD = A-X or  A-Y </a:t>
            </a:r>
          </a:p>
          <a:p>
            <a:pPr>
              <a:spcAft>
                <a:spcPts val="600"/>
              </a:spcAft>
            </a:pPr>
            <a:r>
              <a:rPr lang="en-US" dirty="0" smtClean="0"/>
              <a:t>Refer to the Lilly Core DM standard, </a:t>
            </a:r>
            <a:r>
              <a:rPr lang="en-US" dirty="0" err="1" smtClean="0"/>
              <a:t>Business_Algorithm</a:t>
            </a:r>
            <a:r>
              <a:rPr lang="en-US" dirty="0" smtClean="0"/>
              <a:t> for Lilly AGE algorithm – </a:t>
            </a:r>
            <a:r>
              <a:rPr lang="en-US" u="sng" dirty="0" smtClean="0"/>
              <a:t>You do not need to run the calculation.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77149-9EEC-F946-A4DC-2C4382C03DF0}" type="datetime1">
              <a:rPr lang="en-US" smtClean="0"/>
              <a:t>9/7/2016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86786F"/>
                </a:solidFill>
                <a:latin typeface="DIN-Regular"/>
                <a:cs typeface="DIN-Regular"/>
              </a:rPr>
              <a:t>Company Confidential  ©2014 Eli Lilly and Company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333A3-4547-F444-B56E-77A7C57F984C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0329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 </a:t>
            </a:r>
            <a:r>
              <a:rPr lang="en-US" dirty="0"/>
              <a:t>#2 – DM CRF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77149-9EEC-F946-A4DC-2C4382C03DF0}" type="datetime1">
              <a:rPr lang="en-US" smtClean="0"/>
              <a:t>9/7/2016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86786F"/>
                </a:solidFill>
                <a:latin typeface="DIN-Regular"/>
                <a:cs typeface="DIN-Regular"/>
              </a:rPr>
              <a:t>Company Confidential  ©2014 Eli Lilly and Company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333A3-4547-F444-B56E-77A7C57F984C}" type="slidenum">
              <a:rPr lang="en-US" smtClean="0"/>
              <a:pPr/>
              <a:t>43</a:t>
            </a:fld>
            <a:endParaRPr lang="en-US" dirty="0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519238"/>
            <a:ext cx="7417753" cy="48053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7059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+mj-lt"/>
              </a:rPr>
              <a:t>Exercise </a:t>
            </a:r>
            <a:r>
              <a:rPr lang="en-US" dirty="0"/>
              <a:t>#2 </a:t>
            </a:r>
            <a:r>
              <a:rPr lang="en-US" dirty="0" smtClean="0">
                <a:latin typeface="+mj-lt"/>
              </a:rPr>
              <a:t>– Add Data </a:t>
            </a:r>
            <a:endParaRPr lang="en-US" dirty="0">
              <a:latin typeface="+mj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2261" y="1447800"/>
            <a:ext cx="8229600" cy="791547"/>
          </a:xfrm>
          <a:ln>
            <a:solidFill>
              <a:srgbClr val="E2231A"/>
            </a:solidFill>
          </a:ln>
        </p:spPr>
        <p:txBody>
          <a:bodyPr>
            <a:normAutofit lnSpcReduction="10000"/>
          </a:bodyPr>
          <a:lstStyle/>
          <a:p>
            <a:r>
              <a:rPr lang="en-US" sz="2400" dirty="0" smtClean="0"/>
              <a:t>DM Domain – Complete the dataset based on the data provided.  Here is a start…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6148873" y="6479338"/>
            <a:ext cx="1511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hlinkClick r:id="rId3" action="ppaction://hlinksldjump"/>
              </a:rPr>
              <a:t>Go Back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3423685"/>
              </p:ext>
            </p:extLst>
          </p:nvPr>
        </p:nvGraphicFramePr>
        <p:xfrm>
          <a:off x="596107" y="2476499"/>
          <a:ext cx="7702957" cy="1257301"/>
        </p:xfrm>
        <a:graphic>
          <a:graphicData uri="http://schemas.openxmlformats.org/drawingml/2006/table">
            <a:tbl>
              <a:tblPr/>
              <a:tblGrid>
                <a:gridCol w="813593"/>
                <a:gridCol w="733425"/>
                <a:gridCol w="1552575"/>
                <a:gridCol w="781050"/>
                <a:gridCol w="1114425"/>
                <a:gridCol w="1143000"/>
                <a:gridCol w="711704"/>
                <a:gridCol w="853185"/>
              </a:tblGrid>
              <a:tr h="502920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STUDYID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BD9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DOMAIN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BD9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USUBJID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BD9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SUBJID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BD9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RFSTDTC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BD9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RFENDTC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BD9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SITEID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BD9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BRTHDTC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BD97"/>
                    </a:solidFill>
                  </a:tcPr>
                </a:tc>
              </a:tr>
              <a:tr h="754381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ABC123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DM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ABC123-001-00001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00001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2013-03-15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2013-03-15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001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1955-01-15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6901774"/>
              </p:ext>
            </p:extLst>
          </p:nvPr>
        </p:nvGraphicFramePr>
        <p:xfrm>
          <a:off x="596108" y="4083843"/>
          <a:ext cx="6461918" cy="1259682"/>
        </p:xfrm>
        <a:graphic>
          <a:graphicData uri="http://schemas.openxmlformats.org/drawingml/2006/table">
            <a:tbl>
              <a:tblPr/>
              <a:tblGrid>
                <a:gridCol w="465718"/>
                <a:gridCol w="540834"/>
                <a:gridCol w="540834"/>
                <a:gridCol w="689759"/>
                <a:gridCol w="1700647"/>
                <a:gridCol w="819150"/>
                <a:gridCol w="1704976"/>
              </a:tblGrid>
              <a:tr h="503872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AGE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BD9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AGEU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BD9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SEX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BD9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RACE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BD9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ETHNIC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BD9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ARMCD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BD9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ARM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BD97"/>
                    </a:solidFill>
                  </a:tcPr>
                </a:tc>
              </a:tr>
              <a:tr h="755810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58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YEARS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WHITE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HISPANIC OR LATINO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A-X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DRUG X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79490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Exercise </a:t>
            </a:r>
            <a:r>
              <a:rPr lang="en-US" sz="3600" dirty="0"/>
              <a:t>#2 – Controlled </a:t>
            </a:r>
            <a:r>
              <a:rPr lang="en-US" sz="3600" dirty="0" smtClean="0"/>
              <a:t>Terminology</a:t>
            </a:r>
            <a:endParaRPr lang="en-US" sz="3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77149-9EEC-F946-A4DC-2C4382C03DF0}" type="datetime1">
              <a:rPr lang="en-US" smtClean="0"/>
              <a:t>9/7/2016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86786F"/>
                </a:solidFill>
                <a:latin typeface="DIN-Regular"/>
                <a:cs typeface="DIN-Regular"/>
              </a:rPr>
              <a:t>Company Confidential  ©2014 Eli Lilly and Company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333A3-4547-F444-B56E-77A7C57F984C}" type="slidenum">
              <a:rPr lang="en-US" smtClean="0"/>
              <a:pPr/>
              <a:t>45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685800" y="1600200"/>
            <a:ext cx="7553823" cy="4805362"/>
            <a:chOff x="685800" y="1600200"/>
            <a:chExt cx="7553823" cy="4805362"/>
          </a:xfrm>
        </p:grpSpPr>
        <p:pic>
          <p:nvPicPr>
            <p:cNvPr id="8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1870" y="1600200"/>
              <a:ext cx="7417753" cy="480536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9" name="Oval 8"/>
            <p:cNvSpPr/>
            <p:nvPr/>
          </p:nvSpPr>
          <p:spPr>
            <a:xfrm>
              <a:off x="685800" y="4419600"/>
              <a:ext cx="3962400" cy="53340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486400" y="4114800"/>
              <a:ext cx="2286000" cy="64633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What is the correct CT for Ethnicity?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958962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Exercise </a:t>
            </a:r>
            <a:r>
              <a:rPr lang="en-US" dirty="0"/>
              <a:t>#2 – Things to consider: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ln>
            <a:solidFill>
              <a:srgbClr val="E2231A"/>
            </a:solidFill>
          </a:ln>
        </p:spPr>
        <p:txBody>
          <a:bodyPr>
            <a:normAutofit fontScale="70000" lnSpcReduction="20000"/>
          </a:bodyPr>
          <a:lstStyle/>
          <a:p>
            <a:r>
              <a:rPr lang="en-US" dirty="0"/>
              <a:t>Which variables in the SDTMIG will you include?</a:t>
            </a:r>
          </a:p>
          <a:p>
            <a:r>
              <a:rPr lang="en-US" dirty="0"/>
              <a:t>Which variables in the SDTMIG will you exclude?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How will you handle missing data?</a:t>
            </a:r>
          </a:p>
          <a:p>
            <a:r>
              <a:rPr lang="en-US" dirty="0"/>
              <a:t>How will you choose the reference day?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How will you handle multiple RACES marked?</a:t>
            </a:r>
          </a:p>
          <a:p>
            <a:r>
              <a:rPr lang="en-US" dirty="0"/>
              <a:t>Does the CRF use </a:t>
            </a:r>
            <a:r>
              <a:rPr lang="en-US" dirty="0" smtClean="0"/>
              <a:t>Lilly Controlled </a:t>
            </a:r>
            <a:r>
              <a:rPr lang="en-US" dirty="0"/>
              <a:t>Terminology (CT</a:t>
            </a:r>
            <a:r>
              <a:rPr lang="en-US" dirty="0" smtClean="0"/>
              <a:t>)? </a:t>
            </a:r>
          </a:p>
          <a:p>
            <a:r>
              <a:rPr lang="en-US" dirty="0" smtClean="0"/>
              <a:t>If </a:t>
            </a:r>
            <a:r>
              <a:rPr lang="en-US" dirty="0"/>
              <a:t>CT was not used, how will you handle this?</a:t>
            </a:r>
          </a:p>
          <a:p>
            <a:r>
              <a:rPr lang="en-US" dirty="0"/>
              <a:t>If a value is not in the CT list, how will you handle this?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For the character variables, what length would you choose if you were programming this domain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77149-9EEC-F946-A4DC-2C4382C03DF0}" type="datetime1">
              <a:rPr lang="en-US" smtClean="0"/>
              <a:t>9/7/2016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86786F"/>
                </a:solidFill>
                <a:latin typeface="DIN-Regular"/>
                <a:cs typeface="DIN-Regular"/>
              </a:rPr>
              <a:t>Company Confidential  ©2014 Eli Lilly and Company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333A3-4547-F444-B56E-77A7C57F984C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0248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latin typeface="+mj-lt"/>
              </a:rPr>
              <a:t>Example </a:t>
            </a:r>
            <a:r>
              <a:rPr lang="en-US" dirty="0"/>
              <a:t>#2 </a:t>
            </a:r>
            <a:r>
              <a:rPr lang="en-US" dirty="0" smtClean="0">
                <a:latin typeface="+mj-lt"/>
              </a:rPr>
              <a:t>– Possible Answer Part 1</a:t>
            </a:r>
            <a:endParaRPr lang="en-US" dirty="0">
              <a:latin typeface="+mj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endParaRPr lang="en-US" dirty="0" smtClean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1226984"/>
              </p:ext>
            </p:extLst>
          </p:nvPr>
        </p:nvGraphicFramePr>
        <p:xfrm>
          <a:off x="514347" y="2236470"/>
          <a:ext cx="8020054" cy="1775699"/>
        </p:xfrm>
        <a:graphic>
          <a:graphicData uri="http://schemas.openxmlformats.org/drawingml/2006/table">
            <a:tbl>
              <a:tblPr/>
              <a:tblGrid>
                <a:gridCol w="942173"/>
                <a:gridCol w="942173"/>
                <a:gridCol w="1424843"/>
                <a:gridCol w="942173"/>
                <a:gridCol w="942173"/>
                <a:gridCol w="942173"/>
                <a:gridCol w="942173"/>
                <a:gridCol w="942173"/>
              </a:tblGrid>
              <a:tr h="429697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STUDYID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BD9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DOMAIN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BD9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USUBJID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BD9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SUBJID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BD9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RFSTDTC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BD9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RFENDTC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BD9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RFXSTDTC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BD9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RFXENDTC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BD97"/>
                    </a:solidFill>
                  </a:tcPr>
                </a:tc>
              </a:tr>
              <a:tr h="486608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ABC123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DM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ABC123-001-00001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00001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2013-03-15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2013-03-15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2013-03-15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2013-03-15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29697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ABC123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DM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ABC123-001-00002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00002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2013-03-15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2013-03-15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2013-03-15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2013-03-15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29697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ABC123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DM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ABC123-002-00003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00003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2013-03-15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2013-03-15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2013-03-15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2013-03-15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3259524"/>
              </p:ext>
            </p:extLst>
          </p:nvPr>
        </p:nvGraphicFramePr>
        <p:xfrm>
          <a:off x="514347" y="4583906"/>
          <a:ext cx="8020054" cy="1407319"/>
        </p:xfrm>
        <a:graphic>
          <a:graphicData uri="http://schemas.openxmlformats.org/drawingml/2006/table">
            <a:tbl>
              <a:tblPr/>
              <a:tblGrid>
                <a:gridCol w="972611"/>
                <a:gridCol w="972611"/>
                <a:gridCol w="813167"/>
                <a:gridCol w="653721"/>
                <a:gridCol w="972611"/>
                <a:gridCol w="574000"/>
                <a:gridCol w="781278"/>
                <a:gridCol w="972611"/>
                <a:gridCol w="542111"/>
                <a:gridCol w="765333"/>
              </a:tblGrid>
              <a:tr h="381000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RFICDTC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BD9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RFPENDTC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BD9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DTHDTC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BD9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DTHFL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BD9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SITEID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BD9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INVID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BD9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INVNAM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BD9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BRTHDTC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BD9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AGE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BD9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AGEU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BD97"/>
                    </a:solidFill>
                  </a:tcPr>
                </a:tc>
              </a:tr>
              <a:tr h="369094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201-02-02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4C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4C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4C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001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4C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4C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1955-01-15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58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YEARS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3375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2013-02-04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4C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4C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4C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001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4C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4C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1958-03-31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54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YEARS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3850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2013-02-14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4C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4C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4C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002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4C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4C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1947-11-27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YEARS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80348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latin typeface="+mj-lt"/>
              </a:rPr>
              <a:t>Example </a:t>
            </a:r>
            <a:r>
              <a:rPr lang="en-US" dirty="0"/>
              <a:t>#2 </a:t>
            </a:r>
            <a:r>
              <a:rPr lang="en-US" dirty="0" smtClean="0">
                <a:latin typeface="+mj-lt"/>
              </a:rPr>
              <a:t>– Possible Answer Part 2</a:t>
            </a:r>
            <a:endParaRPr lang="en-US" dirty="0">
              <a:latin typeface="+mj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endParaRPr lang="en-US" dirty="0" smtClean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5002763"/>
              </p:ext>
            </p:extLst>
          </p:nvPr>
        </p:nvGraphicFramePr>
        <p:xfrm>
          <a:off x="857246" y="2593181"/>
          <a:ext cx="7886809" cy="1235869"/>
        </p:xfrm>
        <a:graphic>
          <a:graphicData uri="http://schemas.openxmlformats.org/drawingml/2006/table">
            <a:tbl>
              <a:tblPr/>
              <a:tblGrid>
                <a:gridCol w="609003"/>
                <a:gridCol w="1053878"/>
                <a:gridCol w="2008416"/>
                <a:gridCol w="1053878"/>
                <a:gridCol w="1053878"/>
                <a:gridCol w="1053878"/>
                <a:gridCol w="1053878"/>
              </a:tblGrid>
              <a:tr h="407194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SEX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BD9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RACE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BD9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ETHNIC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BD9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ARMCD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BD9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ARM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BD9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ACTARMCD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BD9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ACTARM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BD97"/>
                    </a:solidFill>
                  </a:tcPr>
                </a:tc>
              </a:tr>
              <a:tr h="257175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WHITE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HISPANIC OR LATINO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A-X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DRUG X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A-X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DRUG X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7650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MULTIPLE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HISPANIC OR LATINO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A-X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DRUG X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A-X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DRUG X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3850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NOT HISPANIC OR LATINO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A-Y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DRUG Y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A-Y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DRUG Y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9731444"/>
              </p:ext>
            </p:extLst>
          </p:nvPr>
        </p:nvGraphicFramePr>
        <p:xfrm>
          <a:off x="857246" y="4117181"/>
          <a:ext cx="4035425" cy="1209675"/>
        </p:xfrm>
        <a:graphic>
          <a:graphicData uri="http://schemas.openxmlformats.org/drawingml/2006/table">
            <a:tbl>
              <a:tblPr/>
              <a:tblGrid>
                <a:gridCol w="1468466"/>
                <a:gridCol w="1535142"/>
                <a:gridCol w="1031817"/>
              </a:tblGrid>
              <a:tr h="381000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COUNTRY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BD9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DMDTC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BD9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DMDY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BD97"/>
                    </a:solidFill>
                  </a:tcPr>
                </a:tc>
              </a:tr>
              <a:tr h="257175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USA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201-02-06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-661380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7650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USA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2013-02-04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-39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3850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USA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2013-02-15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-28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59926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7471" y="1488533"/>
            <a:ext cx="8491835" cy="4867817"/>
          </a:xfrm>
          <a:ln>
            <a:solidFill>
              <a:srgbClr val="E2231A"/>
            </a:solidFill>
          </a:ln>
        </p:spPr>
        <p:txBody>
          <a:bodyPr>
            <a:normAutofit fontScale="92500" lnSpcReduction="20000"/>
          </a:bodyPr>
          <a:lstStyle/>
          <a:p>
            <a:pPr lvl="0"/>
            <a:r>
              <a:rPr lang="en-US" sz="2400" dirty="0"/>
              <a:t>Special P</a:t>
            </a:r>
            <a:r>
              <a:rPr lang="en-US" sz="2400" dirty="0" smtClean="0"/>
              <a:t>urpose domains </a:t>
            </a:r>
            <a:r>
              <a:rPr lang="en-US" sz="2400" dirty="0"/>
              <a:t>are domains that do not conform to one of the three general observation classes (Interventions, Events, Findings</a:t>
            </a:r>
            <a:r>
              <a:rPr lang="en-US" sz="2400" dirty="0" smtClean="0"/>
              <a:t>)</a:t>
            </a:r>
          </a:p>
          <a:p>
            <a:pPr lvl="1"/>
            <a:r>
              <a:rPr lang="en-US" sz="2000" dirty="0"/>
              <a:t>CO:  Comments</a:t>
            </a:r>
          </a:p>
          <a:p>
            <a:pPr lvl="1"/>
            <a:r>
              <a:rPr lang="en-US" sz="2000" dirty="0"/>
              <a:t>DM:  Demographics</a:t>
            </a:r>
          </a:p>
          <a:p>
            <a:pPr lvl="1"/>
            <a:r>
              <a:rPr lang="en-US" sz="2000" dirty="0"/>
              <a:t>SE:  Subject Elements</a:t>
            </a:r>
          </a:p>
          <a:p>
            <a:pPr lvl="1"/>
            <a:r>
              <a:rPr lang="en-US" sz="2000" dirty="0"/>
              <a:t>SV:  Subject </a:t>
            </a:r>
            <a:r>
              <a:rPr lang="en-US" sz="2000" dirty="0" smtClean="0"/>
              <a:t>Visits (unlike TV, SV can contain unplanned visits) </a:t>
            </a:r>
          </a:p>
          <a:p>
            <a:pPr marL="457200" lvl="1" indent="0">
              <a:buNone/>
            </a:pPr>
            <a:endParaRPr lang="en-US" sz="2000" dirty="0" smtClean="0"/>
          </a:p>
          <a:p>
            <a:pPr lvl="0"/>
            <a:r>
              <a:rPr lang="en-US" sz="2400" dirty="0" smtClean="0"/>
              <a:t>Not all SDTM variables are captured on the CRF</a:t>
            </a:r>
          </a:p>
          <a:p>
            <a:pPr lvl="0"/>
            <a:endParaRPr lang="en-US" sz="2400" dirty="0" smtClean="0"/>
          </a:p>
          <a:p>
            <a:pPr lvl="0"/>
            <a:r>
              <a:rPr lang="en-US" sz="2400" dirty="0" smtClean="0"/>
              <a:t>Variables with Controlled Terminology need to have the Codelists defined.  Resources include:</a:t>
            </a:r>
          </a:p>
          <a:p>
            <a:pPr lvl="1"/>
            <a:r>
              <a:rPr lang="en-US" sz="2000" dirty="0" smtClean="0"/>
              <a:t>NCI (CDISC CT)</a:t>
            </a:r>
          </a:p>
          <a:p>
            <a:pPr lvl="1"/>
            <a:r>
              <a:rPr lang="en-US" sz="2000" dirty="0" smtClean="0"/>
              <a:t>Lilly Global Library</a:t>
            </a:r>
          </a:p>
          <a:p>
            <a:pPr lvl="1"/>
            <a:r>
              <a:rPr lang="en-US" sz="2000" dirty="0" smtClean="0"/>
              <a:t>Lilly Standards / SLDs, Study Specs</a:t>
            </a:r>
          </a:p>
          <a:p>
            <a:pPr lvl="1"/>
            <a:r>
              <a:rPr lang="en-US" sz="2000" dirty="0" smtClean="0"/>
              <a:t>SDTM IG</a:t>
            </a:r>
          </a:p>
          <a:p>
            <a:pPr lvl="0"/>
            <a:endParaRPr lang="en-US" sz="28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77149-9EEC-F946-A4DC-2C4382C03DF0}" type="datetime1">
              <a:rPr lang="en-US" smtClean="0"/>
              <a:t>9/7/2016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86786F"/>
                </a:solidFill>
                <a:latin typeface="DIN-Regular"/>
                <a:cs typeface="DIN-Regular"/>
              </a:rPr>
              <a:t>Company Confidential  ©2014 Eli Lilly and Company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333A3-4547-F444-B56E-77A7C57F984C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7657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Before We Get Started………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Open the Lilly Global Library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77149-9EEC-F946-A4DC-2C4382C03DF0}" type="datetime1">
              <a:rPr lang="en-US" smtClean="0"/>
              <a:t>9/7/2016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86786F"/>
                </a:solidFill>
                <a:latin typeface="DIN-Regular"/>
                <a:cs typeface="DIN-Regular"/>
              </a:rPr>
              <a:t>Company Confidential  ©2014 Eli Lilly and Company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333A3-4547-F444-B56E-77A7C57F984C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975" y="2057105"/>
            <a:ext cx="6401672" cy="4184152"/>
          </a:xfrm>
          <a:prstGeom prst="rect">
            <a:avLst/>
          </a:prstGeom>
        </p:spPr>
      </p:pic>
      <p:sp>
        <p:nvSpPr>
          <p:cNvPr id="8" name="Left Arrow 7"/>
          <p:cNvSpPr/>
          <p:nvPr/>
        </p:nvSpPr>
        <p:spPr>
          <a:xfrm>
            <a:off x="3872348" y="3018882"/>
            <a:ext cx="685800" cy="203200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eft Arrow 9"/>
          <p:cNvSpPr/>
          <p:nvPr/>
        </p:nvSpPr>
        <p:spPr>
          <a:xfrm>
            <a:off x="2247900" y="6020197"/>
            <a:ext cx="685800" cy="203200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843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End of Lilly Module </a:t>
            </a:r>
            <a:r>
              <a:rPr lang="en-US" dirty="0"/>
              <a:t>4</a:t>
            </a:r>
            <a:r>
              <a:rPr lang="en-US" dirty="0" smtClean="0"/>
              <a:t> </a:t>
            </a:r>
            <a:r>
              <a:rPr lang="en-US" dirty="0" smtClean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505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Before We Get Started………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Navigating the Collaboration Site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77149-9EEC-F946-A4DC-2C4382C03DF0}" type="datetime1">
              <a:rPr lang="en-US" smtClean="0"/>
              <a:t>9/7/2016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86786F"/>
                </a:solidFill>
                <a:latin typeface="DIN-Regular"/>
                <a:cs typeface="DIN-Regular"/>
              </a:rPr>
              <a:t>Company Confidential  ©2014 Eli Lilly and Company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333A3-4547-F444-B56E-77A7C57F984C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11" name="Left Arrow 10"/>
          <p:cNvSpPr/>
          <p:nvPr/>
        </p:nvSpPr>
        <p:spPr>
          <a:xfrm>
            <a:off x="8236744" y="2841082"/>
            <a:ext cx="685800" cy="203200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440" y="2122865"/>
            <a:ext cx="7253288" cy="4118392"/>
          </a:xfrm>
          <a:prstGeom prst="rect">
            <a:avLst/>
          </a:prstGeom>
        </p:spPr>
      </p:pic>
      <p:sp>
        <p:nvSpPr>
          <p:cNvPr id="12" name="Left Arrow 11"/>
          <p:cNvSpPr/>
          <p:nvPr/>
        </p:nvSpPr>
        <p:spPr>
          <a:xfrm rot="10800000">
            <a:off x="66670" y="5571037"/>
            <a:ext cx="685800" cy="203200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66670" y="4125674"/>
            <a:ext cx="86915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Click on library to filter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8136728" y="3062074"/>
            <a:ext cx="9691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Click on Module to filter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0508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5" grpId="0"/>
      <p:bldP spid="1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 to Controlled Terminology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064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Introduction to Controlled Terminology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ln>
            <a:solidFill>
              <a:srgbClr val="E2231A"/>
            </a:solidFill>
          </a:ln>
        </p:spPr>
        <p:txBody>
          <a:bodyPr>
            <a:normAutofit fontScale="92500" lnSpcReduction="20000"/>
          </a:bodyPr>
          <a:lstStyle/>
          <a:p>
            <a:r>
              <a:rPr lang="en-US" sz="2600" dirty="0" smtClean="0"/>
              <a:t>Similar to AE </a:t>
            </a:r>
            <a:r>
              <a:rPr lang="en-US" sz="2600" dirty="0" err="1"/>
              <a:t>MedDRA</a:t>
            </a:r>
            <a:r>
              <a:rPr lang="en-US" sz="2600" dirty="0"/>
              <a:t> coding and/or CM WHO Drug coding for consistency and ability to analyze like </a:t>
            </a:r>
            <a:r>
              <a:rPr lang="en-US" sz="2600" dirty="0" smtClean="0"/>
              <a:t>terms</a:t>
            </a:r>
          </a:p>
          <a:p>
            <a:endParaRPr lang="en-US" sz="2600" dirty="0"/>
          </a:p>
          <a:p>
            <a:r>
              <a:rPr lang="en-US" sz="2600" dirty="0" smtClean="0"/>
              <a:t>SDTM </a:t>
            </a:r>
            <a:r>
              <a:rPr lang="en-US" sz="2600" dirty="0"/>
              <a:t>has additional variables that require Controlled </a:t>
            </a:r>
            <a:r>
              <a:rPr lang="en-US" sz="2600" dirty="0" smtClean="0"/>
              <a:t>Terminology (CT)</a:t>
            </a:r>
          </a:p>
          <a:p>
            <a:endParaRPr lang="en-US" sz="2600" dirty="0" smtClean="0"/>
          </a:p>
          <a:p>
            <a:endParaRPr lang="en-US" sz="2600" dirty="0"/>
          </a:p>
          <a:p>
            <a:r>
              <a:rPr lang="en-US" sz="2600" dirty="0" smtClean="0"/>
              <a:t>National </a:t>
            </a:r>
            <a:r>
              <a:rPr lang="en-US" sz="2600" dirty="0"/>
              <a:t>Cancer Institute </a:t>
            </a:r>
            <a:r>
              <a:rPr lang="en-US" sz="2600" dirty="0" smtClean="0"/>
              <a:t>website contains CDISC CT: </a:t>
            </a:r>
            <a:r>
              <a:rPr lang="en-US" sz="1800" dirty="0" smtClean="0">
                <a:solidFill>
                  <a:srgbClr val="0070C0"/>
                </a:solidFill>
                <a:hlinkClick r:id="rId3"/>
              </a:rPr>
              <a:t>http</a:t>
            </a:r>
            <a:r>
              <a:rPr lang="en-US" sz="1800" dirty="0">
                <a:solidFill>
                  <a:srgbClr val="0070C0"/>
                </a:solidFill>
                <a:hlinkClick r:id="rId3"/>
              </a:rPr>
              <a:t>://</a:t>
            </a:r>
            <a:r>
              <a:rPr lang="en-US" sz="1800" dirty="0" smtClean="0">
                <a:solidFill>
                  <a:srgbClr val="0070C0"/>
                </a:solidFill>
                <a:hlinkClick r:id="rId3"/>
              </a:rPr>
              <a:t>www.cancer.gov/cancertopics/cancerlibrary/terminologyresources/cdisc</a:t>
            </a:r>
            <a:r>
              <a:rPr lang="en-US" sz="1800" dirty="0" smtClean="0">
                <a:solidFill>
                  <a:srgbClr val="0070C0"/>
                </a:solidFill>
              </a:rPr>
              <a:t> </a:t>
            </a:r>
            <a:r>
              <a:rPr lang="en-US" sz="2600" b="1" dirty="0" smtClean="0"/>
              <a:t>NOTE: </a:t>
            </a:r>
            <a:r>
              <a:rPr lang="en-US" sz="2600" dirty="0" smtClean="0"/>
              <a:t>CDISC SDTM CT has been saved to the External Site as “NCI Controlled Terminology.xls” for this training</a:t>
            </a:r>
          </a:p>
          <a:p>
            <a:endParaRPr lang="en-US" sz="2600" dirty="0">
              <a:solidFill>
                <a:srgbClr val="0070C0"/>
              </a:solidFill>
            </a:endParaRPr>
          </a:p>
          <a:p>
            <a:r>
              <a:rPr lang="en-US" sz="2600" dirty="0"/>
              <a:t>Additional CT may be sponsored defined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77149-9EEC-F946-A4DC-2C4382C03DF0}" type="datetime1">
              <a:rPr lang="en-US" smtClean="0"/>
              <a:t>9/7/2016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86786F"/>
                </a:solidFill>
                <a:latin typeface="DIN-Regular"/>
                <a:cs typeface="DIN-Regular"/>
              </a:rPr>
              <a:t>Company Confidential  ©2014 Eli Lilly and Company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333A3-4547-F444-B56E-77A7C57F984C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9485" y="2964465"/>
            <a:ext cx="3102234" cy="7704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0391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CT Column in </a:t>
            </a:r>
            <a:r>
              <a:rPr lang="en-US" dirty="0" smtClean="0"/>
              <a:t>SDTM IG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7471" y="1488532"/>
            <a:ext cx="8491835" cy="808101"/>
          </a:xfrm>
          <a:ln>
            <a:solidFill>
              <a:srgbClr val="E2231A"/>
            </a:solidFill>
          </a:ln>
        </p:spPr>
        <p:txBody>
          <a:bodyPr>
            <a:normAutofit fontScale="92500" lnSpcReduction="10000"/>
          </a:bodyPr>
          <a:lstStyle/>
          <a:p>
            <a:r>
              <a:rPr lang="en-US" sz="2400" dirty="0" smtClean="0"/>
              <a:t>Open SDTM IG to DM</a:t>
            </a:r>
          </a:p>
          <a:p>
            <a:r>
              <a:rPr lang="en-US" sz="2400" dirty="0" smtClean="0"/>
              <a:t>Check </a:t>
            </a:r>
            <a:r>
              <a:rPr lang="en-US" sz="2400" dirty="0"/>
              <a:t>Controlled Terms, Codelist or Format </a:t>
            </a:r>
            <a:r>
              <a:rPr lang="en-US" sz="2400" dirty="0" smtClean="0"/>
              <a:t>column in SDTM IG</a:t>
            </a:r>
            <a:endParaRPr lang="en-US" sz="2400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77149-9EEC-F946-A4DC-2C4382C03DF0}" type="datetime1">
              <a:rPr lang="en-US" smtClean="0"/>
              <a:t>9/7/2016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86786F"/>
                </a:solidFill>
                <a:latin typeface="DIN-Regular"/>
                <a:cs typeface="DIN-Regular"/>
              </a:rPr>
              <a:t>Company Confidential  ©2014 Eli Lilly and Company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333A3-4547-F444-B56E-77A7C57F984C}" type="slidenum">
              <a:rPr lang="en-US" smtClean="0"/>
              <a:pPr/>
              <a:t>9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468247" y="2541505"/>
            <a:ext cx="8218553" cy="3814846"/>
            <a:chOff x="1023938" y="3248025"/>
            <a:chExt cx="7096125" cy="3000375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3938" y="3248025"/>
              <a:ext cx="7096125" cy="36195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2051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3463" y="3609975"/>
              <a:ext cx="7086600" cy="26384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</p:grpSp>
      <p:sp>
        <p:nvSpPr>
          <p:cNvPr id="9" name="Rectangle 8"/>
          <p:cNvSpPr/>
          <p:nvPr/>
        </p:nvSpPr>
        <p:spPr>
          <a:xfrm>
            <a:off x="2955850" y="2533476"/>
            <a:ext cx="808075" cy="3822875"/>
          </a:xfrm>
          <a:prstGeom prst="rect">
            <a:avLst/>
          </a:prstGeom>
          <a:noFill/>
          <a:ln w="19050">
            <a:solidFill>
              <a:srgbClr val="E2231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81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  <p:bldP spid="9" grpId="0" animBg="1"/>
    </p:bldLst>
  </p:timing>
</p:sld>
</file>

<file path=ppt/theme/theme1.xml><?xml version="1.0" encoding="utf-8"?>
<a:theme xmlns:a="http://schemas.openxmlformats.org/drawingml/2006/main" name="CorporatePresentation1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SharedContentType xmlns="Microsoft.SharePoint.Taxonomy.ContentTypeSync" SourceId="dc7d05db-9a88-43f7-9979-b3027636d983" ContentTypeId="0x0101" PreviousValue="false"/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D309D610488F04B898ED4EDAA44DFB5" ma:contentTypeVersion="5" ma:contentTypeDescription="Create a new document." ma:contentTypeScope="" ma:versionID="d090df8337b68acbbf340b3311d33d37">
  <xsd:schema xmlns:xsd="http://www.w3.org/2001/XMLSchema" xmlns:xs="http://www.w3.org/2001/XMLSchema" xmlns:p="http://schemas.microsoft.com/office/2006/metadata/properties" xmlns:ns2="33648e8c-5399-4ce0-994e-2f4ddb1c4614" xmlns:ns3="08107200-407c-4a2a-b397-ad0583d51626" targetNamespace="http://schemas.microsoft.com/office/2006/metadata/properties" ma:root="true" ma:fieldsID="a5d4308e848062c4d996b8fcd683c3e7" ns2:_="" ns3:_="">
    <xsd:import namespace="33648e8c-5399-4ce0-994e-2f4ddb1c4614"/>
    <xsd:import namespace="08107200-407c-4a2a-b397-ad0583d51626"/>
    <xsd:element name="properties">
      <xsd:complexType>
        <xsd:sequence>
          <xsd:element name="documentManagement">
            <xsd:complexType>
              <xsd:all>
                <xsd:element ref="ns2:TaxCatchAll" minOccurs="0"/>
                <xsd:element ref="ns2:TaxCatchAllLabel" minOccurs="0"/>
                <xsd:element ref="ns2:EnterpriseDocumentLanguageTaxHTField0" minOccurs="0"/>
                <xsd:element ref="ns2:EnterpriseRecordSeriesCodeTaxHTField0" minOccurs="0"/>
                <xsd:element ref="ns3:Audience" minOccurs="0"/>
                <xsd:element ref="ns3:Modul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3648e8c-5399-4ce0-994e-2f4ddb1c4614" elementFormDefault="qualified">
    <xsd:import namespace="http://schemas.microsoft.com/office/2006/documentManagement/types"/>
    <xsd:import namespace="http://schemas.microsoft.com/office/infopath/2007/PartnerControls"/>
    <xsd:element name="TaxCatchAll" ma:index="7" nillable="true" ma:displayName="Taxonomy Catch All Column" ma:hidden="true" ma:list="{9e2544b8-8d1d-46e8-9928-48fb20a64101}" ma:internalName="TaxCatchAll" ma:showField="CatchAllData" ma:web="98184e42-8508-4a03-b6bc-f984b222826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8" nillable="true" ma:displayName="Taxonomy Catch All Column1" ma:hidden="true" ma:list="{9e2544b8-8d1d-46e8-9928-48fb20a64101}" ma:internalName="TaxCatchAllLabel" ma:readOnly="true" ma:showField="CatchAllDataLabel" ma:web="98184e42-8508-4a03-b6bc-f984b222826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EnterpriseDocumentLanguageTaxHTField0" ma:index="9" ma:taxonomy="true" ma:internalName="EnterpriseDocumentLanguageTaxHTField0" ma:taxonomyFieldName="EnterpriseDocumentLanguage" ma:displayName="Lilly Document Language" ma:readOnly="false" ma:default="2;#eng|39540796-0396-4e54-afe9-a602f28bbe8f" ma:fieldId="{93e5a5e9-0ea5-4512-9a61-30e562d954b4}" ma:sspId="dc7d05db-9a88-43f7-9979-b3027636d983" ma:termSetId="29d92dd9-4caf-4659-961a-1591fcb1f2f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EnterpriseRecordSeriesCodeTaxHTField0" ma:index="11" ma:taxonomy="true" ma:internalName="EnterpriseRecordSeriesCodeTaxHTField0" ma:taxonomyFieldName="EnterpriseRecordSeriesCode" ma:displayName="Lilly Record Series Code" ma:readOnly="false" ma:default="1;#ADM130|70dc3311-3e76-421c-abfa-d108df48853c" ma:fieldId="{23eb9118-512f-4e30-ae67-b759512ccd2b}" ma:sspId="dc7d05db-9a88-43f7-9979-b3027636d983" ma:termSetId="596d0819-e4b3-4e25-8f9b-94317537e497" ma:anchorId="00000000-0000-0000-0000-000000000000" ma:open="fals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8107200-407c-4a2a-b397-ad0583d51626" elementFormDefault="qualified">
    <xsd:import namespace="http://schemas.microsoft.com/office/2006/documentManagement/types"/>
    <xsd:import namespace="http://schemas.microsoft.com/office/infopath/2007/PartnerControls"/>
    <xsd:element name="Audience" ma:index="14" nillable="true" ma:displayName="Audience" ma:format="Dropdown" ma:internalName="Audience">
      <xsd:simpleType>
        <xsd:restriction base="dms:Choice">
          <xsd:enumeration value="CDA"/>
          <xsd:enumeration value="SA"/>
          <xsd:enumeration value="All"/>
        </xsd:restriction>
      </xsd:simpleType>
    </xsd:element>
    <xsd:element name="Module" ma:index="15" nillable="true" ma:displayName="Module" ma:format="Dropdown" ma:internalName="Module">
      <xsd:simpleType>
        <xsd:restriction base="dms:Choice">
          <xsd:enumeration value="Mod 4"/>
          <xsd:enumeration value="Mod 5"/>
          <xsd:enumeration value="Mod 6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12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EnterpriseDocumentLanguageTaxHTField0 xmlns="33648e8c-5399-4ce0-994e-2f4ddb1c4614">
      <Terms xmlns="http://schemas.microsoft.com/office/infopath/2007/PartnerControls">
        <TermInfo xmlns="http://schemas.microsoft.com/office/infopath/2007/PartnerControls">
          <TermName xmlns="http://schemas.microsoft.com/office/infopath/2007/PartnerControls">eng</TermName>
          <TermId xmlns="http://schemas.microsoft.com/office/infopath/2007/PartnerControls">39540796-0396-4e54-afe9-a602f28bbe8f</TermId>
        </TermInfo>
      </Terms>
    </EnterpriseDocumentLanguageTaxHTField0>
    <EnterpriseRecordSeriesCodeTaxHTField0 xmlns="33648e8c-5399-4ce0-994e-2f4ddb1c4614">
      <Terms xmlns="http://schemas.microsoft.com/office/infopath/2007/PartnerControls">
        <TermInfo xmlns="http://schemas.microsoft.com/office/infopath/2007/PartnerControls">
          <TermName xmlns="http://schemas.microsoft.com/office/infopath/2007/PartnerControls">ADM140</TermName>
          <TermId xmlns="http://schemas.microsoft.com/office/infopath/2007/PartnerControls">fdc85ba1-0671-407c-9ace-d011131f3a70</TermId>
        </TermInfo>
      </Terms>
    </EnterpriseRecordSeriesCodeTaxHTField0>
    <TaxCatchAll xmlns="33648e8c-5399-4ce0-994e-2f4ddb1c4614">
      <Value>4</Value>
      <Value>2</Value>
    </TaxCatchAll>
    <Module xmlns="08107200-407c-4a2a-b397-ad0583d51626">Mod 4</Module>
    <Audience xmlns="08107200-407c-4a2a-b397-ad0583d51626">All</Audience>
  </documentManagement>
</p:properties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324C485-403B-41FF-BAF3-B6BC02CC29EF}"/>
</file>

<file path=customXml/itemProps2.xml><?xml version="1.0" encoding="utf-8"?>
<ds:datastoreItem xmlns:ds="http://schemas.openxmlformats.org/officeDocument/2006/customXml" ds:itemID="{182CEB35-CD4C-43FA-BB01-7E3E5755AB22}"/>
</file>

<file path=customXml/itemProps3.xml><?xml version="1.0" encoding="utf-8"?>
<ds:datastoreItem xmlns:ds="http://schemas.openxmlformats.org/officeDocument/2006/customXml" ds:itemID="{94A53384-59FE-46DD-A266-F5738D83A6F5}"/>
</file>

<file path=customXml/itemProps4.xml><?xml version="1.0" encoding="utf-8"?>
<ds:datastoreItem xmlns:ds="http://schemas.openxmlformats.org/officeDocument/2006/customXml" ds:itemID="{7275F84F-35CC-4A75-B838-893AF206A057}"/>
</file>

<file path=docProps/app.xml><?xml version="1.0" encoding="utf-8"?>
<Properties xmlns="http://schemas.openxmlformats.org/officeDocument/2006/extended-properties" xmlns:vt="http://schemas.openxmlformats.org/officeDocument/2006/docPropsVTypes">
  <Template>CorporatePresentation1</Template>
  <TotalTime>6100</TotalTime>
  <Words>3545</Words>
  <Application>Microsoft Office PowerPoint</Application>
  <PresentationFormat>On-screen Show (4:3)</PresentationFormat>
  <Paragraphs>781</Paragraphs>
  <Slides>50</Slides>
  <Notes>35</Notes>
  <HiddenSlides>2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7" baseType="lpstr">
      <vt:lpstr>Arial</vt:lpstr>
      <vt:lpstr>Calibri</vt:lpstr>
      <vt:lpstr>DIN-Bold</vt:lpstr>
      <vt:lpstr>DIN-Regular</vt:lpstr>
      <vt:lpstr>Wingdings</vt:lpstr>
      <vt:lpstr>CorporatePresentation1</vt:lpstr>
      <vt:lpstr>Worksheet</vt:lpstr>
      <vt:lpstr>Notes to Instructor</vt:lpstr>
      <vt:lpstr>Electronic Documents Required</vt:lpstr>
      <vt:lpstr>Lilly Workshop Module 4  SDTM Special Purpose Domains</vt:lpstr>
      <vt:lpstr>Objectives</vt:lpstr>
      <vt:lpstr>Before We Get Started………</vt:lpstr>
      <vt:lpstr>Before We Get Started………</vt:lpstr>
      <vt:lpstr>Introduction to Controlled Terminology</vt:lpstr>
      <vt:lpstr>Introduction to Controlled Terminology</vt:lpstr>
      <vt:lpstr>CT Column in SDTM IG</vt:lpstr>
      <vt:lpstr>SDTM IG CT/Format Options</vt:lpstr>
      <vt:lpstr>NCI Codelist Extensible Examples</vt:lpstr>
      <vt:lpstr>ISO 8601 as Date/Time</vt:lpstr>
      <vt:lpstr>How to Apply CT</vt:lpstr>
      <vt:lpstr>Lilly Module 4 Exercise #1 </vt:lpstr>
      <vt:lpstr>Lilly Mod 4 Exercise #1</vt:lpstr>
      <vt:lpstr>Exercise #1 Getting Started</vt:lpstr>
      <vt:lpstr>Lilly Mod 4 Exercise #1</vt:lpstr>
      <vt:lpstr>Exercise #1 Answer</vt:lpstr>
      <vt:lpstr>Group Exercise</vt:lpstr>
      <vt:lpstr>Group Exercise Answers</vt:lpstr>
      <vt:lpstr>Group Exercise</vt:lpstr>
      <vt:lpstr>Group Exercise Answers</vt:lpstr>
      <vt:lpstr>Group Exercise</vt:lpstr>
      <vt:lpstr>Group Exercise Answers</vt:lpstr>
      <vt:lpstr>Group Exercise</vt:lpstr>
      <vt:lpstr>Group Exercise Answers</vt:lpstr>
      <vt:lpstr>Special Purpose Domains</vt:lpstr>
      <vt:lpstr>Class:  Special Purpose</vt:lpstr>
      <vt:lpstr>Demographics (DM) SDTM IG</vt:lpstr>
      <vt:lpstr>Where to Find DM Variables?</vt:lpstr>
      <vt:lpstr>Not All DM Variables May Be On CRF</vt:lpstr>
      <vt:lpstr>Derived DM Variables Examples</vt:lpstr>
      <vt:lpstr>Comments (CO)</vt:lpstr>
      <vt:lpstr>Subject Elements (SE)</vt:lpstr>
      <vt:lpstr>Subject Elements (SE) Epoch</vt:lpstr>
      <vt:lpstr>Subject Elements (SE) Epochs</vt:lpstr>
      <vt:lpstr>Example SE Domain</vt:lpstr>
      <vt:lpstr>Subject Visits (SV)</vt:lpstr>
      <vt:lpstr>Lilly Module 4 Exercise #2 </vt:lpstr>
      <vt:lpstr>Lilly Mod 4 Exercise #2</vt:lpstr>
      <vt:lpstr>Exercise #2 Getting Started</vt:lpstr>
      <vt:lpstr>Exercise #2 Assumptions</vt:lpstr>
      <vt:lpstr>Exercise #2 – DM CRF</vt:lpstr>
      <vt:lpstr>Exercise #2 – Add Data </vt:lpstr>
      <vt:lpstr>Exercise #2 – Controlled Terminology</vt:lpstr>
      <vt:lpstr>Exercise #2 – Things to consider:</vt:lpstr>
      <vt:lpstr>Example #2 – Possible Answer Part 1</vt:lpstr>
      <vt:lpstr>Example #2 – Possible Answer Part 2</vt:lpstr>
      <vt:lpstr>Summary</vt:lpstr>
      <vt:lpstr>End of Lilly Module 4 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Notes to Instructor</dc:title>
  <dc:creator>Shelley Dunn</dc:creator>
  <cp:lastModifiedBy>Sue Sullivan</cp:lastModifiedBy>
  <cp:revision>413</cp:revision>
  <dcterms:created xsi:type="dcterms:W3CDTF">2014-11-26T22:50:11Z</dcterms:created>
  <dcterms:modified xsi:type="dcterms:W3CDTF">2016-09-07T19:39:05Z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Order">
    <vt:r8>600</vt:r8>
  </property>
  <property fmtid="{D5CDD505-2E9C-101B-9397-08002B2CF9AE}" pid="3" name="EnterpriseDocumentLanguage">
    <vt:lpwstr>2;#eng|39540796-0396-4e54-afe9-a602f28bbe8f</vt:lpwstr>
  </property>
  <property fmtid="{D5CDD505-2E9C-101B-9397-08002B2CF9AE}" pid="4" name="EnterpriseRecordSeriesCode">
    <vt:lpwstr>4;#ADM140|fdc85ba1-0671-407c-9ace-d011131f3a70</vt:lpwstr>
  </property>
  <property fmtid="{D5CDD505-2E9C-101B-9397-08002B2CF9AE}" pid="5" name="ContentTypeId">
    <vt:lpwstr>0x010100DD309D610488F04B898ED4EDAA44DFB5</vt:lpwstr>
  </property>
  <property fmtid="{D5CDD505-2E9C-101B-9397-08002B2CF9AE}" pid="6" name="EnterpriseSensitivityClassification">
    <vt:lpwstr>3;#GREEN|ec74153f-63be-46a4-ae5f-1b86c809897d</vt:lpwstr>
  </property>
  <property fmtid="{D5CDD505-2E9C-101B-9397-08002B2CF9AE}" pid="7" name="EnterpriseSensitivityClassificationTaxHTField0">
    <vt:lpwstr>GREEN|ec74153f-63be-46a4-ae5f-1b86c809897d</vt:lpwstr>
  </property>
</Properties>
</file>